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68" r:id="rId6"/>
  </p:sldMasterIdLst>
  <p:handoutMasterIdLst>
    <p:handoutMasterId r:id="rId24"/>
  </p:handoutMasterIdLst>
  <p:sldIdLst>
    <p:sldId id="258" r:id="rId7"/>
    <p:sldId id="260" r:id="rId8"/>
    <p:sldId id="261" r:id="rId9"/>
    <p:sldId id="293" r:id="rId10"/>
    <p:sldId id="262" r:id="rId11"/>
    <p:sldId id="295" r:id="rId12"/>
    <p:sldId id="296" r:id="rId13"/>
    <p:sldId id="297" r:id="rId14"/>
    <p:sldId id="264" r:id="rId15"/>
    <p:sldId id="294" r:id="rId16"/>
    <p:sldId id="298" r:id="rId17"/>
    <p:sldId id="299" r:id="rId18"/>
    <p:sldId id="300" r:id="rId19"/>
    <p:sldId id="301" r:id="rId20"/>
    <p:sldId id="278" r:id="rId21"/>
    <p:sldId id="282" r:id="rId22"/>
    <p:sldId id="271"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1" d="100"/>
          <a:sy n="81" d="100"/>
        </p:scale>
        <p:origin x="34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9DADF54-CD9D-4445-9E56-DEA7911D1B4B}" type="datetimeFigureOut">
              <a:rPr lang="ru-RU" smtClean="0"/>
              <a:t>27.04.2016</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518FC3-0F4E-457D-A02C-FF5853DE5CD9}" type="slidenum">
              <a:rPr lang="ru-RU" smtClean="0"/>
              <a:t>‹#›</a:t>
            </a:fld>
            <a:endParaRPr lang="ru-RU" dirty="0"/>
          </a:p>
        </p:txBody>
      </p:sp>
    </p:spTree>
    <p:extLst>
      <p:ext uri="{BB962C8B-B14F-4D97-AF65-F5344CB8AC3E}">
        <p14:creationId xmlns:p14="http://schemas.microsoft.com/office/powerpoint/2010/main" val="196334484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27.04.2016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571936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773197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022741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703796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902574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116011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253885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651261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149394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904605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747643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638469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964125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301185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852178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488427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0329053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093190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9239797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7886764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944680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8159069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6675399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7884149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212814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5878319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310828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2817340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473971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9853541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0688152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2304427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801608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6170430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864154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6462274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9933387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5563718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8520227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7964207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5845204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6604021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1247691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662521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525929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6665499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3367542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0330725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9517286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1556858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4425046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0323447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5304120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8013995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88369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27.04.2016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021249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50316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4628743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440097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27.04.2016</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65602032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5.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6.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mailto:rosrid@inevm.ru" TargetMode="External"/><Relationship Id="rId5" Type="http://schemas.openxmlformats.org/officeDocument/2006/relationships/hyperlink" Target="http://www.rosrid.ru/"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44008" y="44624"/>
            <a:ext cx="4318248" cy="1080120"/>
          </a:xfrm>
        </p:spPr>
        <p:txBody>
          <a:bodyPr>
            <a:normAutofit/>
          </a:bodyPr>
          <a:lstStyle/>
          <a:p>
            <a:r>
              <a:rPr lang="ru-RU" sz="3200" b="1" dirty="0" smtClean="0">
                <a:latin typeface="Times New Roman" panose="02020603050405020304" pitchFamily="18" charset="0"/>
                <a:cs typeface="Times New Roman" panose="02020603050405020304" pitchFamily="18" charset="0"/>
              </a:rPr>
              <a:t>Игорь Геннадьевич ПРОЦЕНКО</a:t>
            </a:r>
            <a:endParaRPr lang="ru-RU" sz="32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971600" y="2276872"/>
            <a:ext cx="7488832" cy="2016224"/>
          </a:xfrm>
          <a:solidFill>
            <a:schemeClr val="bg1">
              <a:alpha val="24000"/>
            </a:schemeClr>
          </a:solidFill>
        </p:spPr>
        <p:txBody>
          <a:bodyPr>
            <a:normAutofit/>
          </a:bodyPr>
          <a:lstStyle/>
          <a:p>
            <a:r>
              <a:rPr lang="ru-RU" sz="4000" b="1" dirty="0" smtClean="0">
                <a:solidFill>
                  <a:srgbClr val="002060"/>
                </a:solidFill>
                <a:latin typeface="Times New Roman" panose="02020603050405020304" pitchFamily="18" charset="0"/>
                <a:cs typeface="Times New Roman" panose="02020603050405020304" pitchFamily="18" charset="0"/>
              </a:rPr>
              <a:t>Финансовые аспекты </a:t>
            </a:r>
            <a:r>
              <a:rPr lang="ru-RU" sz="4000" b="1" dirty="0">
                <a:solidFill>
                  <a:srgbClr val="002060"/>
                </a:solidFill>
                <a:latin typeface="Times New Roman" panose="02020603050405020304" pitchFamily="18" charset="0"/>
                <a:cs typeface="Times New Roman" panose="02020603050405020304" pitchFamily="18" charset="0"/>
              </a:rPr>
              <a:t>реализации грантов Российского научного фонда</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88640"/>
            <a:ext cx="3000375" cy="552450"/>
          </a:xfrm>
          <a:prstGeom prst="rect">
            <a:avLst/>
          </a:prstGeom>
        </p:spPr>
      </p:pic>
      <p:sp>
        <p:nvSpPr>
          <p:cNvPr id="5" name="Заголовок 1"/>
          <p:cNvSpPr txBox="1">
            <a:spLocks/>
          </p:cNvSpPr>
          <p:nvPr/>
        </p:nvSpPr>
        <p:spPr bwMode="auto">
          <a:xfrm>
            <a:off x="2915816" y="6236162"/>
            <a:ext cx="3819525" cy="505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fontAlgn="base">
              <a:lnSpc>
                <a:spcPct val="150000"/>
              </a:lnSpc>
              <a:spcBef>
                <a:spcPct val="0"/>
              </a:spcBef>
              <a:spcAft>
                <a:spcPct val="0"/>
              </a:spcAft>
            </a:pPr>
            <a:r>
              <a:rPr lang="ru-RU" altLang="ru-RU" sz="2000" b="1" dirty="0" smtClean="0">
                <a:solidFill>
                  <a:srgbClr val="002060"/>
                </a:solidFill>
                <a:latin typeface="Times New Roman" panose="02020603050405020304" pitchFamily="18" charset="0"/>
                <a:cs typeface="Times New Roman" panose="02020603050405020304" pitchFamily="18" charset="0"/>
              </a:rPr>
              <a:t>Москва,  </a:t>
            </a:r>
            <a:r>
              <a:rPr lang="en-US" altLang="ru-RU" sz="2000" b="1" dirty="0" smtClean="0">
                <a:solidFill>
                  <a:srgbClr val="002060"/>
                </a:solidFill>
                <a:latin typeface="Times New Roman" panose="02020603050405020304" pitchFamily="18" charset="0"/>
                <a:cs typeface="Times New Roman" panose="02020603050405020304" pitchFamily="18" charset="0"/>
              </a:rPr>
              <a:t>2</a:t>
            </a:r>
            <a:r>
              <a:rPr lang="ru-RU" altLang="ru-RU" sz="2000" b="1" dirty="0" smtClean="0">
                <a:solidFill>
                  <a:srgbClr val="002060"/>
                </a:solidFill>
                <a:latin typeface="Times New Roman" panose="02020603050405020304" pitchFamily="18" charset="0"/>
                <a:cs typeface="Times New Roman" panose="02020603050405020304" pitchFamily="18" charset="0"/>
              </a:rPr>
              <a:t>8</a:t>
            </a:r>
            <a:r>
              <a:rPr lang="en-US" altLang="ru-RU" sz="2000" b="1" dirty="0" smtClean="0">
                <a:solidFill>
                  <a:srgbClr val="002060"/>
                </a:solidFill>
                <a:latin typeface="Times New Roman" panose="02020603050405020304" pitchFamily="18" charset="0"/>
                <a:cs typeface="Times New Roman" panose="02020603050405020304" pitchFamily="18" charset="0"/>
              </a:rPr>
              <a:t> </a:t>
            </a:r>
            <a:r>
              <a:rPr lang="ru-RU" altLang="ru-RU" sz="2000" b="1" dirty="0" smtClean="0">
                <a:solidFill>
                  <a:srgbClr val="002060"/>
                </a:solidFill>
                <a:latin typeface="Times New Roman" panose="02020603050405020304" pitchFamily="18" charset="0"/>
                <a:cs typeface="Times New Roman" panose="02020603050405020304" pitchFamily="18" charset="0"/>
              </a:rPr>
              <a:t> апреля  2016 </a:t>
            </a:r>
            <a:r>
              <a:rPr lang="ru-RU" altLang="ru-RU" sz="2000" b="1" dirty="0">
                <a:solidFill>
                  <a:srgbClr val="002060"/>
                </a:solidFill>
                <a:latin typeface="Times New Roman" panose="02020603050405020304" pitchFamily="18" charset="0"/>
                <a:cs typeface="Times New Roman" panose="02020603050405020304" pitchFamily="18" charset="0"/>
              </a:rPr>
              <a:t>г.</a:t>
            </a:r>
          </a:p>
        </p:txBody>
      </p:sp>
    </p:spTree>
    <p:extLst>
      <p:ext uri="{BB962C8B-B14F-4D97-AF65-F5344CB8AC3E}">
        <p14:creationId xmlns:p14="http://schemas.microsoft.com/office/powerpoint/2010/main" val="1668217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2" name="Прямоугольник 1"/>
          <p:cNvSpPr/>
          <p:nvPr/>
        </p:nvSpPr>
        <p:spPr>
          <a:xfrm>
            <a:off x="2265762" y="1235023"/>
            <a:ext cx="454022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b="1" dirty="0">
                <a:latin typeface="Times New Roman" panose="02020603050405020304" pitchFamily="18" charset="0"/>
                <a:ea typeface="Calibri" panose="020F0502020204030204" pitchFamily="34" charset="0"/>
              </a:rPr>
              <a:t>Первые действия </a:t>
            </a:r>
            <a:r>
              <a:rPr lang="ru-RU" b="1" dirty="0" smtClean="0">
                <a:latin typeface="Times New Roman" panose="02020603050405020304" pitchFamily="18" charset="0"/>
                <a:ea typeface="Calibri" panose="020F0502020204030204" pitchFamily="34" charset="0"/>
              </a:rPr>
              <a:t>при запуске гранта</a:t>
            </a:r>
            <a:endParaRPr lang="ru-RU" b="1" dirty="0"/>
          </a:p>
        </p:txBody>
      </p:sp>
      <p:sp>
        <p:nvSpPr>
          <p:cNvPr id="3" name="Прямоугольник 2"/>
          <p:cNvSpPr/>
          <p:nvPr/>
        </p:nvSpPr>
        <p:spPr>
          <a:xfrm>
            <a:off x="507413" y="4146153"/>
            <a:ext cx="3615092" cy="21236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ru-RU" dirty="0">
                <a:latin typeface="Times New Roman" panose="02020603050405020304" pitchFamily="18" charset="0"/>
                <a:ea typeface="Calibri" panose="020F0502020204030204" pitchFamily="34" charset="0"/>
              </a:rPr>
              <a:t>Заключить с каждым из членов научного коллектива гражданско-правовые или трудовые (срочные трудовые) </a:t>
            </a:r>
            <a:r>
              <a:rPr lang="ru-RU" dirty="0" smtClean="0">
                <a:latin typeface="Times New Roman" panose="02020603050405020304" pitchFamily="18" charset="0"/>
                <a:ea typeface="Calibri" panose="020F0502020204030204" pitchFamily="34" charset="0"/>
              </a:rPr>
              <a:t>договоры</a:t>
            </a:r>
          </a:p>
          <a:p>
            <a:pPr lvl="0" algn="ctr"/>
            <a:endParaRPr lang="ru-RU" dirty="0">
              <a:solidFill>
                <a:prstClr val="black"/>
              </a:solidFill>
              <a:latin typeface="Times New Roman" panose="02020603050405020304" pitchFamily="18" charset="0"/>
              <a:ea typeface="Calibri" panose="020F0502020204030204" pitchFamily="34" charset="0"/>
            </a:endParaRPr>
          </a:p>
          <a:p>
            <a:pPr lvl="0" algn="ctr"/>
            <a:r>
              <a:rPr lang="ru-RU" sz="1400" i="1" dirty="0">
                <a:solidFill>
                  <a:prstClr val="black"/>
                </a:solidFill>
                <a:latin typeface="Times New Roman" panose="02020603050405020304" pitchFamily="18" charset="0"/>
                <a:ea typeface="Calibri" panose="020F0502020204030204" pitchFamily="34" charset="0"/>
              </a:rPr>
              <a:t>при необходимости дополнить действующие гражданско-правовые или трудовые </a:t>
            </a:r>
            <a:r>
              <a:rPr lang="ru-RU" sz="1400" i="1" dirty="0" smtClean="0">
                <a:solidFill>
                  <a:prstClr val="black"/>
                </a:solidFill>
                <a:latin typeface="Times New Roman" panose="02020603050405020304" pitchFamily="18" charset="0"/>
                <a:ea typeface="Calibri" panose="020F0502020204030204" pitchFamily="34" charset="0"/>
              </a:rPr>
              <a:t> договоры</a:t>
            </a:r>
            <a:endParaRPr lang="ru-RU" dirty="0">
              <a:solidFill>
                <a:prstClr val="black"/>
              </a:solidFill>
            </a:endParaRPr>
          </a:p>
        </p:txBody>
      </p:sp>
      <p:sp>
        <p:nvSpPr>
          <p:cNvPr id="4" name="Прямоугольник 3"/>
          <p:cNvSpPr/>
          <p:nvPr/>
        </p:nvSpPr>
        <p:spPr>
          <a:xfrm>
            <a:off x="2965280" y="2580770"/>
            <a:ext cx="2787507" cy="92333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ru-RU" dirty="0" smtClean="0">
                <a:solidFill>
                  <a:prstClr val="black"/>
                </a:solidFill>
                <a:latin typeface="Times New Roman" panose="02020603050405020304" pitchFamily="18" charset="0"/>
                <a:ea typeface="Calibri" panose="020F0502020204030204" pitchFamily="34" charset="0"/>
              </a:rPr>
              <a:t>Предоставить научному коллективу пригодное для работы помещение</a:t>
            </a:r>
            <a:endParaRPr lang="ru-RU" dirty="0">
              <a:solidFill>
                <a:prstClr val="black"/>
              </a:solidFill>
            </a:endParaRPr>
          </a:p>
        </p:txBody>
      </p:sp>
      <p:sp>
        <p:nvSpPr>
          <p:cNvPr id="5" name="Прямоугольник 4"/>
          <p:cNvSpPr/>
          <p:nvPr/>
        </p:nvSpPr>
        <p:spPr>
          <a:xfrm>
            <a:off x="6025040" y="2300641"/>
            <a:ext cx="2945919" cy="163121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ru-RU" dirty="0">
                <a:latin typeface="Times New Roman" panose="02020603050405020304" pitchFamily="18" charset="0"/>
                <a:ea typeface="Calibri" panose="020F0502020204030204" pitchFamily="34" charset="0"/>
              </a:rPr>
              <a:t>Заключить с Руководителем проекта </a:t>
            </a:r>
            <a:r>
              <a:rPr lang="ru-RU" dirty="0" smtClean="0">
                <a:latin typeface="Times New Roman" panose="02020603050405020304" pitchFamily="18" charset="0"/>
                <a:ea typeface="Calibri" panose="020F0502020204030204" pitchFamily="34" charset="0"/>
              </a:rPr>
              <a:t>трудовой</a:t>
            </a:r>
          </a:p>
          <a:p>
            <a:pPr lvl="0" algn="ctr"/>
            <a:r>
              <a:rPr lang="ru-RU" dirty="0" smtClean="0">
                <a:latin typeface="Times New Roman" panose="02020603050405020304" pitchFamily="18" charset="0"/>
                <a:ea typeface="Calibri" panose="020F0502020204030204" pitchFamily="34" charset="0"/>
              </a:rPr>
              <a:t>(</a:t>
            </a:r>
            <a:r>
              <a:rPr lang="ru-RU" dirty="0">
                <a:latin typeface="Times New Roman" panose="02020603050405020304" pitchFamily="18" charset="0"/>
                <a:ea typeface="Calibri" panose="020F0502020204030204" pitchFamily="34" charset="0"/>
              </a:rPr>
              <a:t>срочный трудовой) </a:t>
            </a:r>
            <a:r>
              <a:rPr lang="ru-RU" dirty="0" smtClean="0">
                <a:latin typeface="Times New Roman" panose="02020603050405020304" pitchFamily="18" charset="0"/>
                <a:ea typeface="Calibri" panose="020F0502020204030204" pitchFamily="34" charset="0"/>
              </a:rPr>
              <a:t>договор</a:t>
            </a:r>
          </a:p>
          <a:p>
            <a:pPr lvl="0" algn="ctr"/>
            <a:endParaRPr lang="ru-RU" dirty="0" smtClean="0">
              <a:latin typeface="Times New Roman" panose="02020603050405020304" pitchFamily="18" charset="0"/>
              <a:ea typeface="Calibri" panose="020F0502020204030204" pitchFamily="34" charset="0"/>
            </a:endParaRPr>
          </a:p>
          <a:p>
            <a:pPr lvl="0" algn="ctr"/>
            <a:r>
              <a:rPr lang="ru-RU" sz="1400" i="1" dirty="0" smtClean="0">
                <a:latin typeface="Times New Roman" panose="02020603050405020304" pitchFamily="18" charset="0"/>
                <a:ea typeface="Calibri" panose="020F0502020204030204" pitchFamily="34" charset="0"/>
              </a:rPr>
              <a:t>при необходимости дополнить </a:t>
            </a:r>
            <a:r>
              <a:rPr lang="ru-RU" sz="1400" i="1" dirty="0">
                <a:latin typeface="Times New Roman" panose="02020603050405020304" pitchFamily="18" charset="0"/>
                <a:ea typeface="Calibri" panose="020F0502020204030204" pitchFamily="34" charset="0"/>
              </a:rPr>
              <a:t>действующий трудовой договор </a:t>
            </a:r>
            <a:endParaRPr lang="ru-RU" sz="1400" i="1" dirty="0">
              <a:solidFill>
                <a:prstClr val="black"/>
              </a:solidFill>
            </a:endParaRPr>
          </a:p>
        </p:txBody>
      </p:sp>
      <p:sp>
        <p:nvSpPr>
          <p:cNvPr id="6" name="Прямоугольник 5"/>
          <p:cNvSpPr/>
          <p:nvPr/>
        </p:nvSpPr>
        <p:spPr>
          <a:xfrm>
            <a:off x="142684" y="2006934"/>
            <a:ext cx="2502346" cy="92333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solidFill>
                  <a:prstClr val="black"/>
                </a:solidFill>
                <a:latin typeface="Times New Roman" panose="02020603050405020304" pitchFamily="18" charset="0"/>
                <a:ea typeface="Calibri" panose="020F0502020204030204" pitchFamily="34" charset="0"/>
              </a:rPr>
              <a:t>Установить</a:t>
            </a:r>
            <a:r>
              <a:rPr lang="ru-RU" sz="1200" dirty="0" smtClean="0">
                <a:latin typeface="Times New Roman" panose="02020603050405020304" pitchFamily="18" charset="0"/>
                <a:ea typeface="Calibri" panose="020F0502020204030204" pitchFamily="34" charset="0"/>
              </a:rPr>
              <a:t> </a:t>
            </a:r>
            <a:r>
              <a:rPr lang="ru-RU" dirty="0">
                <a:solidFill>
                  <a:prstClr val="black"/>
                </a:solidFill>
                <a:latin typeface="Times New Roman" panose="02020603050405020304" pitchFamily="18" charset="0"/>
                <a:ea typeface="Calibri" panose="020F0502020204030204" pitchFamily="34" charset="0"/>
              </a:rPr>
              <a:t>приказом </a:t>
            </a:r>
            <a:r>
              <a:rPr lang="ru-RU" b="1" dirty="0">
                <a:solidFill>
                  <a:prstClr val="black"/>
                </a:solidFill>
                <a:latin typeface="Times New Roman" panose="02020603050405020304" pitchFamily="18" charset="0"/>
                <a:ea typeface="Calibri" panose="020F0502020204030204" pitchFamily="34" charset="0"/>
              </a:rPr>
              <a:t>состав научного коллектива</a:t>
            </a:r>
          </a:p>
        </p:txBody>
      </p:sp>
      <p:sp>
        <p:nvSpPr>
          <p:cNvPr id="9" name="Скругленный прямоугольник 8"/>
          <p:cNvSpPr/>
          <p:nvPr/>
        </p:nvSpPr>
        <p:spPr>
          <a:xfrm>
            <a:off x="2985185" y="2594748"/>
            <a:ext cx="2787507" cy="92333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4" name="Скругленный прямоугольник 13"/>
          <p:cNvSpPr/>
          <p:nvPr/>
        </p:nvSpPr>
        <p:spPr>
          <a:xfrm>
            <a:off x="4928858" y="4778243"/>
            <a:ext cx="3183427" cy="92333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5" name="Скругленный прямоугольник 14"/>
          <p:cNvSpPr/>
          <p:nvPr/>
        </p:nvSpPr>
        <p:spPr>
          <a:xfrm>
            <a:off x="443141" y="4182048"/>
            <a:ext cx="3645242" cy="211571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6" name="Скругленный прямоугольник 15"/>
          <p:cNvSpPr/>
          <p:nvPr/>
        </p:nvSpPr>
        <p:spPr>
          <a:xfrm>
            <a:off x="120396" y="2038865"/>
            <a:ext cx="2546922" cy="970375"/>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7" name="Скругленный прямоугольник 16"/>
          <p:cNvSpPr/>
          <p:nvPr/>
        </p:nvSpPr>
        <p:spPr>
          <a:xfrm>
            <a:off x="6019263" y="2230124"/>
            <a:ext cx="2951696" cy="177225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1" name="Прямоугольник 10"/>
          <p:cNvSpPr/>
          <p:nvPr/>
        </p:nvSpPr>
        <p:spPr>
          <a:xfrm>
            <a:off x="4928858" y="4778242"/>
            <a:ext cx="3168352" cy="923330"/>
          </a:xfrm>
          <a:prstGeom prst="rect">
            <a:avLst/>
          </a:prstGeom>
        </p:spPr>
        <p:txBody>
          <a:bodyPr wrap="square">
            <a:spAutoFit/>
          </a:bodyPr>
          <a:lstStyle/>
          <a:p>
            <a:pPr algn="ctr"/>
            <a:r>
              <a:rPr lang="ru-RU" dirty="0" smtClean="0">
                <a:solidFill>
                  <a:prstClr val="black"/>
                </a:solidFill>
                <a:latin typeface="Times New Roman" panose="02020603050405020304" pitchFamily="18" charset="0"/>
                <a:ea typeface="Calibri" panose="020F0502020204030204" pitchFamily="34" charset="0"/>
              </a:rPr>
              <a:t>Поручить выполнение </a:t>
            </a:r>
            <a:r>
              <a:rPr lang="ru-RU" dirty="0">
                <a:solidFill>
                  <a:prstClr val="black"/>
                </a:solidFill>
                <a:latin typeface="Times New Roman" panose="02020603050405020304" pitchFamily="18" charset="0"/>
                <a:ea typeface="Calibri" panose="020F0502020204030204" pitchFamily="34" charset="0"/>
              </a:rPr>
              <a:t>работ по Проекту членам научного коллектива</a:t>
            </a:r>
          </a:p>
        </p:txBody>
      </p:sp>
      <p:cxnSp>
        <p:nvCxnSpPr>
          <p:cNvPr id="13" name="Прямая со стрелкой 12"/>
          <p:cNvCxnSpPr/>
          <p:nvPr/>
        </p:nvCxnSpPr>
        <p:spPr>
          <a:xfrm flipH="1">
            <a:off x="2024320" y="1627532"/>
            <a:ext cx="615251" cy="407465"/>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endCxn id="17" idx="0"/>
          </p:cNvCxnSpPr>
          <p:nvPr/>
        </p:nvCxnSpPr>
        <p:spPr>
          <a:xfrm>
            <a:off x="6520571" y="1632907"/>
            <a:ext cx="974540" cy="597217"/>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flipH="1">
            <a:off x="4162235" y="1627532"/>
            <a:ext cx="173925" cy="967216"/>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flipH="1">
            <a:off x="2390876" y="1640250"/>
            <a:ext cx="730415" cy="2541798"/>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a:off x="5833974" y="1642193"/>
            <a:ext cx="185289" cy="3136048"/>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836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5" name="Прямоугольник 4"/>
          <p:cNvSpPr/>
          <p:nvPr/>
        </p:nvSpPr>
        <p:spPr>
          <a:xfrm>
            <a:off x="185319" y="2681508"/>
            <a:ext cx="3600400" cy="230832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a:latin typeface="Times New Roman"/>
                <a:ea typeface="Calibri"/>
              </a:rPr>
              <a:t>Использование</a:t>
            </a:r>
            <a:r>
              <a:rPr lang="ru-RU" dirty="0">
                <a:solidFill>
                  <a:prstClr val="black"/>
                </a:solidFill>
                <a:latin typeface="Times New Roman" panose="02020603050405020304" pitchFamily="18" charset="0"/>
                <a:ea typeface="Calibri" panose="020F0502020204030204" pitchFamily="34" charset="0"/>
              </a:rPr>
              <a:t> гранта в </a:t>
            </a:r>
            <a:r>
              <a:rPr lang="ru-RU" dirty="0" smtClean="0">
                <a:solidFill>
                  <a:prstClr val="black"/>
                </a:solidFill>
                <a:latin typeface="Times New Roman" panose="02020603050405020304" pitchFamily="18" charset="0"/>
                <a:ea typeface="Calibri" panose="020F0502020204030204" pitchFamily="34" charset="0"/>
              </a:rPr>
              <a:t>соответствии с </a:t>
            </a:r>
            <a:r>
              <a:rPr lang="ru-RU" dirty="0">
                <a:solidFill>
                  <a:prstClr val="black"/>
                </a:solidFill>
                <a:latin typeface="Times New Roman" panose="02020603050405020304" pitchFamily="18" charset="0"/>
                <a:ea typeface="Calibri" panose="020F0502020204030204" pitchFamily="34" charset="0"/>
              </a:rPr>
              <a:t>его целевым назначением (пункт 1.1), условиями предоставления </a:t>
            </a:r>
            <a:r>
              <a:rPr lang="ru-RU" dirty="0" smtClean="0">
                <a:solidFill>
                  <a:prstClr val="black"/>
                </a:solidFill>
                <a:latin typeface="Times New Roman" panose="02020603050405020304" pitchFamily="18" charset="0"/>
                <a:ea typeface="Calibri" panose="020F0502020204030204" pitchFamily="34" charset="0"/>
              </a:rPr>
              <a:t>гранта и </a:t>
            </a:r>
            <a:r>
              <a:rPr lang="ru-RU" dirty="0">
                <a:solidFill>
                  <a:prstClr val="black"/>
                </a:solidFill>
                <a:latin typeface="Times New Roman" panose="02020603050405020304" pitchFamily="18" charset="0"/>
                <a:ea typeface="Calibri" panose="020F0502020204030204" pitchFamily="34" charset="0"/>
              </a:rPr>
              <a:t>сметой </a:t>
            </a:r>
            <a:r>
              <a:rPr lang="ru-RU" dirty="0" smtClean="0">
                <a:solidFill>
                  <a:prstClr val="black"/>
                </a:solidFill>
                <a:latin typeface="Times New Roman" panose="02020603050405020304" pitchFamily="18" charset="0"/>
                <a:ea typeface="Calibri" panose="020F0502020204030204" pitchFamily="34" charset="0"/>
              </a:rPr>
              <a:t>расходов, соответствующей </a:t>
            </a:r>
            <a:r>
              <a:rPr lang="ru-RU" dirty="0">
                <a:solidFill>
                  <a:prstClr val="black"/>
                </a:solidFill>
                <a:latin typeface="Times New Roman" panose="02020603050405020304" pitchFamily="18" charset="0"/>
                <a:ea typeface="Calibri" panose="020F0502020204030204" pitchFamily="34" charset="0"/>
              </a:rPr>
              <a:t>ограничениям, установленным пунктами 2.3.6, 2.3.14, 2.3.15 </a:t>
            </a:r>
            <a:r>
              <a:rPr lang="ru-RU" dirty="0" smtClean="0">
                <a:solidFill>
                  <a:prstClr val="black"/>
                </a:solidFill>
                <a:latin typeface="Times New Roman" panose="02020603050405020304" pitchFamily="18" charset="0"/>
                <a:ea typeface="Calibri" panose="020F0502020204030204" pitchFamily="34" charset="0"/>
              </a:rPr>
              <a:t>Соглашения</a:t>
            </a:r>
            <a:endParaRPr lang="ru-RU" dirty="0">
              <a:solidFill>
                <a:prstClr val="black"/>
              </a:solidFill>
              <a:latin typeface="Times New Roman" panose="02020603050405020304" pitchFamily="18" charset="0"/>
              <a:ea typeface="Calibri" panose="020F0502020204030204" pitchFamily="34" charset="0"/>
            </a:endParaRPr>
          </a:p>
        </p:txBody>
      </p:sp>
      <p:sp>
        <p:nvSpPr>
          <p:cNvPr id="6" name="Прямоугольник 5"/>
          <p:cNvSpPr/>
          <p:nvPr/>
        </p:nvSpPr>
        <p:spPr>
          <a:xfrm>
            <a:off x="3347864" y="1167754"/>
            <a:ext cx="2736304"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b="1" dirty="0">
                <a:solidFill>
                  <a:schemeClr val="dk1"/>
                </a:solidFill>
                <a:latin typeface="Times New Roman" panose="02020603050405020304" pitchFamily="18" charset="0"/>
                <a:ea typeface="Calibri" panose="020F0502020204030204" pitchFamily="34" charset="0"/>
              </a:rPr>
              <a:t>Целевое </a:t>
            </a:r>
            <a:r>
              <a:rPr lang="ru-RU" b="1" dirty="0" smtClean="0">
                <a:latin typeface="Times New Roman" panose="02020603050405020304" pitchFamily="18" charset="0"/>
                <a:ea typeface="Calibri" panose="020F0502020204030204" pitchFamily="34" charset="0"/>
              </a:rPr>
              <a:t>использование гранта</a:t>
            </a:r>
            <a:endParaRPr lang="ru-RU" b="1" dirty="0">
              <a:solidFill>
                <a:schemeClr val="dk1"/>
              </a:solidFill>
              <a:latin typeface="Times New Roman" panose="02020603050405020304" pitchFamily="18" charset="0"/>
              <a:ea typeface="Calibri" panose="020F0502020204030204" pitchFamily="34" charset="0"/>
            </a:endParaRPr>
          </a:p>
        </p:txBody>
      </p:sp>
      <p:sp>
        <p:nvSpPr>
          <p:cNvPr id="9" name="Скругленный прямоугольник 8"/>
          <p:cNvSpPr/>
          <p:nvPr/>
        </p:nvSpPr>
        <p:spPr>
          <a:xfrm>
            <a:off x="204029" y="2654313"/>
            <a:ext cx="3600400" cy="236239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1" name="Скругленный прямоугольник 10"/>
          <p:cNvSpPr/>
          <p:nvPr/>
        </p:nvSpPr>
        <p:spPr>
          <a:xfrm>
            <a:off x="4178965" y="4989832"/>
            <a:ext cx="3428729" cy="933909"/>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Скругленный прямоугольник 11"/>
          <p:cNvSpPr/>
          <p:nvPr/>
        </p:nvSpPr>
        <p:spPr>
          <a:xfrm>
            <a:off x="5017595" y="2469642"/>
            <a:ext cx="3765175" cy="2091513"/>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3" name="Прямоугольник 12"/>
          <p:cNvSpPr/>
          <p:nvPr/>
        </p:nvSpPr>
        <p:spPr>
          <a:xfrm>
            <a:off x="5148064" y="2638236"/>
            <a:ext cx="3513464" cy="175432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a:solidFill>
                  <a:prstClr val="black"/>
                </a:solidFill>
                <a:latin typeface="Times New Roman" panose="02020603050405020304" pitchFamily="18" charset="0"/>
                <a:ea typeface="Calibri" panose="020F0502020204030204" pitchFamily="34" charset="0"/>
              </a:rPr>
              <a:t>Наличие служебных записок руководителя Проекта с обоснованием необходимости расходования </a:t>
            </a:r>
            <a:r>
              <a:rPr lang="ru-RU" dirty="0" smtClean="0">
                <a:solidFill>
                  <a:prstClr val="black"/>
                </a:solidFill>
                <a:latin typeface="Times New Roman" panose="02020603050405020304" pitchFamily="18" charset="0"/>
                <a:ea typeface="Calibri" panose="020F0502020204030204" pitchFamily="34" charset="0"/>
              </a:rPr>
              <a:t>под </a:t>
            </a:r>
            <a:r>
              <a:rPr lang="ru-RU" dirty="0">
                <a:solidFill>
                  <a:prstClr val="black"/>
                </a:solidFill>
                <a:latin typeface="Times New Roman" panose="02020603050405020304" pitchFamily="18" charset="0"/>
                <a:ea typeface="Calibri" panose="020F0502020204030204" pitchFamily="34" charset="0"/>
              </a:rPr>
              <a:t>каждую выплату средств гранта и средств </a:t>
            </a:r>
            <a:r>
              <a:rPr lang="ru-RU" dirty="0" err="1">
                <a:solidFill>
                  <a:prstClr val="black"/>
                </a:solidFill>
                <a:latin typeface="Times New Roman" panose="02020603050405020304" pitchFamily="18" charset="0"/>
                <a:ea typeface="Calibri" panose="020F0502020204030204" pitchFamily="34" charset="0"/>
              </a:rPr>
              <a:t>софинансирования</a:t>
            </a:r>
            <a:r>
              <a:rPr lang="ru-RU" dirty="0">
                <a:solidFill>
                  <a:prstClr val="black"/>
                </a:solidFill>
                <a:latin typeface="Times New Roman" panose="02020603050405020304" pitchFamily="18" charset="0"/>
                <a:ea typeface="Calibri" panose="020F0502020204030204" pitchFamily="34" charset="0"/>
              </a:rPr>
              <a:t> (при наличии)</a:t>
            </a:r>
          </a:p>
        </p:txBody>
      </p:sp>
      <p:sp>
        <p:nvSpPr>
          <p:cNvPr id="14" name="Прямоугольник 13"/>
          <p:cNvSpPr/>
          <p:nvPr/>
        </p:nvSpPr>
        <p:spPr>
          <a:xfrm>
            <a:off x="4250832" y="4962574"/>
            <a:ext cx="3356862" cy="923330"/>
          </a:xfrm>
          <a:prstGeom prst="rect">
            <a:avLst/>
          </a:prstGeom>
        </p:spPr>
        <p:txBody>
          <a:bodyPr wrap="square">
            <a:spAutoFit/>
          </a:bodyPr>
          <a:lstStyle/>
          <a:p>
            <a:pPr algn="ctr"/>
            <a:r>
              <a:rPr lang="ru-RU" dirty="0" smtClean="0">
                <a:solidFill>
                  <a:prstClr val="black"/>
                </a:solidFill>
                <a:latin typeface="Times New Roman" panose="02020603050405020304" pitchFamily="18" charset="0"/>
                <a:ea typeface="Calibri" panose="020F0502020204030204" pitchFamily="34" charset="0"/>
              </a:rPr>
              <a:t>Соответствие </a:t>
            </a:r>
            <a:r>
              <a:rPr lang="ru-RU" dirty="0">
                <a:solidFill>
                  <a:prstClr val="black"/>
                </a:solidFill>
                <a:latin typeface="Times New Roman" panose="02020603050405020304" pitchFamily="18" charset="0"/>
                <a:ea typeface="Calibri" panose="020F0502020204030204" pitchFamily="34" charset="0"/>
              </a:rPr>
              <a:t>данных, представленных в отчетах, данным бухгалтерского учета</a:t>
            </a:r>
          </a:p>
        </p:txBody>
      </p:sp>
      <p:cxnSp>
        <p:nvCxnSpPr>
          <p:cNvPr id="17" name="Прямая со стрелкой 16"/>
          <p:cNvCxnSpPr/>
          <p:nvPr/>
        </p:nvCxnSpPr>
        <p:spPr>
          <a:xfrm flipH="1">
            <a:off x="2915816" y="1837340"/>
            <a:ext cx="701365" cy="844168"/>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4537125" y="1874051"/>
            <a:ext cx="154375" cy="3115781"/>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5587539" y="1841343"/>
            <a:ext cx="928677" cy="628299"/>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262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5" name="Прямоугольник 4"/>
          <p:cNvSpPr/>
          <p:nvPr/>
        </p:nvSpPr>
        <p:spPr>
          <a:xfrm>
            <a:off x="107504" y="2570995"/>
            <a:ext cx="4536503" cy="120032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a:solidFill>
                  <a:schemeClr val="tx1"/>
                </a:solidFill>
                <a:latin typeface="Times New Roman" panose="02020603050405020304" pitchFamily="18" charset="0"/>
                <a:ea typeface="Calibri" panose="020F0502020204030204" pitchFamily="34" charset="0"/>
              </a:rPr>
              <a:t>Расходование средств гранта до даты издания приказа</a:t>
            </a:r>
            <a:r>
              <a:rPr lang="ru-RU" b="1" dirty="0">
                <a:solidFill>
                  <a:schemeClr val="tx1"/>
                </a:solidFill>
                <a:latin typeface="Times New Roman" panose="02020603050405020304" pitchFamily="18" charset="0"/>
                <a:ea typeface="Calibri" panose="020F0502020204030204" pitchFamily="34" charset="0"/>
              </a:rPr>
              <a:t> </a:t>
            </a:r>
            <a:r>
              <a:rPr lang="ru-RU" dirty="0">
                <a:solidFill>
                  <a:schemeClr val="tx1"/>
                </a:solidFill>
                <a:latin typeface="Times New Roman" panose="02020603050405020304" pitchFamily="18" charset="0"/>
                <a:ea typeface="Calibri" panose="020F0502020204030204" pitchFamily="34" charset="0"/>
              </a:rPr>
              <a:t>о создании научного </a:t>
            </a:r>
            <a:r>
              <a:rPr lang="ru-RU" dirty="0" smtClean="0">
                <a:solidFill>
                  <a:schemeClr val="tx1"/>
                </a:solidFill>
                <a:latin typeface="Times New Roman" panose="02020603050405020304" pitchFamily="18" charset="0"/>
                <a:ea typeface="Calibri" panose="020F0502020204030204" pitchFamily="34" charset="0"/>
              </a:rPr>
              <a:t>коллектива и/или </a:t>
            </a:r>
            <a:r>
              <a:rPr lang="ru-RU" dirty="0">
                <a:solidFill>
                  <a:schemeClr val="tx1"/>
                </a:solidFill>
                <a:latin typeface="Times New Roman" panose="02020603050405020304" pitchFamily="18" charset="0"/>
                <a:ea typeface="Calibri" panose="020F0502020204030204" pitchFamily="34" charset="0"/>
              </a:rPr>
              <a:t>при отсутствии трудового договора с Руководителем проекта</a:t>
            </a:r>
            <a:endParaRPr lang="ru-RU" dirty="0">
              <a:solidFill>
                <a:schemeClr val="tx1"/>
              </a:solidFill>
              <a:latin typeface="Times New Roman" panose="02020603050405020304" pitchFamily="18" charset="0"/>
              <a:ea typeface="Calibri" panose="020F0502020204030204" pitchFamily="34" charset="0"/>
            </a:endParaRPr>
          </a:p>
        </p:txBody>
      </p:sp>
      <p:sp>
        <p:nvSpPr>
          <p:cNvPr id="6" name="Прямоугольник 5"/>
          <p:cNvSpPr/>
          <p:nvPr/>
        </p:nvSpPr>
        <p:spPr>
          <a:xfrm>
            <a:off x="3347864" y="1167754"/>
            <a:ext cx="327573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Признаки нецелевого использования гранта</a:t>
            </a:r>
            <a:endPar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
        <p:nvSpPr>
          <p:cNvPr id="9" name="Скругленный прямоугольник 8"/>
          <p:cNvSpPr/>
          <p:nvPr/>
        </p:nvSpPr>
        <p:spPr>
          <a:xfrm>
            <a:off x="116355" y="2570995"/>
            <a:ext cx="4536503" cy="1260087"/>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Скругленный прямоугольник 10"/>
          <p:cNvSpPr/>
          <p:nvPr/>
        </p:nvSpPr>
        <p:spPr>
          <a:xfrm>
            <a:off x="827584" y="4858630"/>
            <a:ext cx="8103498" cy="1386953"/>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Скругленный прямоугольник 11"/>
          <p:cNvSpPr/>
          <p:nvPr/>
        </p:nvSpPr>
        <p:spPr>
          <a:xfrm>
            <a:off x="5344791" y="2918515"/>
            <a:ext cx="3566994" cy="160164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Прямоугольник 12"/>
          <p:cNvSpPr/>
          <p:nvPr/>
        </p:nvSpPr>
        <p:spPr>
          <a:xfrm>
            <a:off x="5484264" y="2980671"/>
            <a:ext cx="3240365" cy="147732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R="0" lvl="0" indent="0" algn="ctr" fontAlgn="auto">
              <a:lnSpc>
                <a:spcPct val="100000"/>
              </a:lnSpc>
              <a:spcBef>
                <a:spcPts val="0"/>
              </a:spcBef>
              <a:spcAft>
                <a:spcPts val="0"/>
              </a:spcAft>
              <a:buClrTx/>
              <a:buSzTx/>
              <a:buFontTx/>
              <a:buNone/>
              <a:tabLst/>
              <a:defRPr/>
            </a:pPr>
            <a:r>
              <a:rPr lang="ru-RU" dirty="0">
                <a:solidFill>
                  <a:prstClr val="black"/>
                </a:solidFill>
                <a:latin typeface="Times New Roman" panose="02020603050405020304" pitchFamily="18" charset="0"/>
                <a:ea typeface="Calibri" panose="020F0502020204030204" pitchFamily="34" charset="0"/>
              </a:rPr>
              <a:t>Расходование средств гранта (помимо накладных расходов Организации) без письменного решения (заявки, визы) Руководителя проекта</a:t>
            </a:r>
          </a:p>
        </p:txBody>
      </p:sp>
      <p:sp>
        <p:nvSpPr>
          <p:cNvPr id="14" name="Прямоугольник 13"/>
          <p:cNvSpPr/>
          <p:nvPr/>
        </p:nvSpPr>
        <p:spPr>
          <a:xfrm rot="10800000" flipV="1">
            <a:off x="971599" y="4921613"/>
            <a:ext cx="7832169" cy="12091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a:solidFill>
                  <a:prstClr val="black"/>
                </a:solidFill>
                <a:latin typeface="Times New Roman" panose="02020603050405020304" pitchFamily="18" charset="0"/>
                <a:ea typeface="Calibri" panose="020F0502020204030204" pitchFamily="34" charset="0"/>
              </a:rPr>
              <a:t>Использование средств гранта на оплату услуг сторонних организаций, оплату накладных расходов </a:t>
            </a:r>
            <a:r>
              <a:rPr lang="ru-RU" b="1" dirty="0">
                <a:solidFill>
                  <a:prstClr val="black"/>
                </a:solidFill>
                <a:latin typeface="Times New Roman" panose="02020603050405020304" pitchFamily="18" charset="0"/>
                <a:ea typeface="Calibri" panose="020F0502020204030204" pitchFamily="34" charset="0"/>
              </a:rPr>
              <a:t>в объемах, превышающих нормативы </a:t>
            </a:r>
            <a:r>
              <a:rPr lang="ru-RU" dirty="0">
                <a:solidFill>
                  <a:prstClr val="black"/>
                </a:solidFill>
                <a:latin typeface="Times New Roman" panose="02020603050405020304" pitchFamily="18" charset="0"/>
                <a:ea typeface="Calibri" panose="020F0502020204030204" pitchFamily="34" charset="0"/>
              </a:rPr>
              <a:t>по </a:t>
            </a:r>
            <a:r>
              <a:rPr lang="ru-RU" dirty="0" smtClean="0">
                <a:solidFill>
                  <a:prstClr val="black"/>
                </a:solidFill>
                <a:latin typeface="Times New Roman" panose="02020603050405020304" pitchFamily="18" charset="0"/>
                <a:ea typeface="Calibri" panose="020F0502020204030204" pitchFamily="34" charset="0"/>
              </a:rPr>
              <a:t>Соглашению</a:t>
            </a:r>
            <a:r>
              <a:rPr lang="ru-RU" dirty="0">
                <a:solidFill>
                  <a:prstClr val="black"/>
                </a:solidFill>
                <a:latin typeface="Times New Roman" panose="02020603050405020304" pitchFamily="18" charset="0"/>
                <a:ea typeface="Calibri" panose="020F0502020204030204" pitchFamily="34" charset="0"/>
              </a:rPr>
              <a:t>. Использование средств гранта при наличии обстоятельств, указанных в </a:t>
            </a:r>
            <a:r>
              <a:rPr lang="ru-RU" dirty="0" smtClean="0">
                <a:solidFill>
                  <a:prstClr val="black"/>
                </a:solidFill>
                <a:latin typeface="Times New Roman" panose="02020603050405020304" pitchFamily="18" charset="0"/>
                <a:ea typeface="Calibri" panose="020F0502020204030204" pitchFamily="34" charset="0"/>
              </a:rPr>
              <a:t>Соглашении </a:t>
            </a:r>
            <a:r>
              <a:rPr lang="ru-RU" dirty="0">
                <a:solidFill>
                  <a:prstClr val="black"/>
                </a:solidFill>
                <a:latin typeface="Times New Roman" panose="02020603050405020304" pitchFamily="18" charset="0"/>
                <a:ea typeface="Calibri" panose="020F0502020204030204" pitchFamily="34" charset="0"/>
              </a:rPr>
              <a:t>и запрещающих данные расходы</a:t>
            </a:r>
          </a:p>
        </p:txBody>
      </p:sp>
      <p:cxnSp>
        <p:nvCxnSpPr>
          <p:cNvPr id="17" name="Прямая со стрелкой 16"/>
          <p:cNvCxnSpPr/>
          <p:nvPr/>
        </p:nvCxnSpPr>
        <p:spPr>
          <a:xfrm flipH="1">
            <a:off x="3106291" y="1819493"/>
            <a:ext cx="734487" cy="751502"/>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5076056" y="1844824"/>
            <a:ext cx="0" cy="3013806"/>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5940152" y="1851530"/>
            <a:ext cx="576064" cy="1066985"/>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627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4" name="Прямоугольник 3"/>
          <p:cNvSpPr/>
          <p:nvPr/>
        </p:nvSpPr>
        <p:spPr>
          <a:xfrm>
            <a:off x="1073966" y="1208403"/>
            <a:ext cx="760249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b="1" dirty="0" smtClean="0">
                <a:solidFill>
                  <a:schemeClr val="dk1"/>
                </a:solidFill>
                <a:latin typeface="Times New Roman" panose="02020603050405020304" pitchFamily="18" charset="0"/>
                <a:ea typeface="Calibri" panose="020F0502020204030204" pitchFamily="34" charset="0"/>
              </a:rPr>
              <a:t>Смета </a:t>
            </a:r>
            <a:r>
              <a:rPr lang="ru-RU" b="1" dirty="0" smtClean="0">
                <a:latin typeface="Times New Roman" panose="02020603050405020304" pitchFamily="18" charset="0"/>
                <a:ea typeface="Calibri" panose="020F0502020204030204" pitchFamily="34" charset="0"/>
              </a:rPr>
              <a:t>расходов </a:t>
            </a:r>
            <a:r>
              <a:rPr lang="ru-RU" b="1" dirty="0">
                <a:latin typeface="Times New Roman" panose="02020603050405020304" pitchFamily="18" charset="0"/>
                <a:ea typeface="Calibri" panose="020F0502020204030204" pitchFamily="34" charset="0"/>
              </a:rPr>
              <a:t>на проведение научного исследования</a:t>
            </a:r>
            <a:endParaRPr lang="ru-RU" b="1" dirty="0">
              <a:solidFill>
                <a:schemeClr val="dk1"/>
              </a:solidFill>
              <a:latin typeface="Times New Roman" panose="02020603050405020304" pitchFamily="18" charset="0"/>
              <a:ea typeface="Calibri" panose="020F0502020204030204" pitchFamily="34" charset="0"/>
            </a:endParaRPr>
          </a:p>
        </p:txBody>
      </p:sp>
      <p:sp>
        <p:nvSpPr>
          <p:cNvPr id="5" name="Прямоугольник 4"/>
          <p:cNvSpPr/>
          <p:nvPr/>
        </p:nvSpPr>
        <p:spPr>
          <a:xfrm>
            <a:off x="3584369" y="2135169"/>
            <a:ext cx="5092087" cy="58477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ru-RU" sz="1600" dirty="0">
                <a:solidFill>
                  <a:prstClr val="black"/>
                </a:solidFill>
                <a:latin typeface="Times New Roman" panose="02020603050405020304" pitchFamily="18" charset="0"/>
                <a:ea typeface="Calibri" panose="020F0502020204030204" pitchFamily="34" charset="0"/>
              </a:rPr>
              <a:t>Представляется</a:t>
            </a:r>
            <a:r>
              <a:rPr lang="ru-RU" sz="1600" dirty="0">
                <a:latin typeface="Calibri" panose="020F0502020204030204" pitchFamily="34" charset="0"/>
                <a:ea typeface="Calibri" panose="020F0502020204030204" pitchFamily="34" charset="0"/>
                <a:cs typeface="Times New Roman" panose="02020603050405020304" pitchFamily="18" charset="0"/>
              </a:rPr>
              <a:t> </a:t>
            </a:r>
            <a:r>
              <a:rPr lang="ru-RU" sz="1600" dirty="0">
                <a:solidFill>
                  <a:prstClr val="black"/>
                </a:solidFill>
                <a:latin typeface="Times New Roman" panose="02020603050405020304" pitchFamily="18" charset="0"/>
                <a:ea typeface="Calibri" panose="020F0502020204030204" pitchFamily="34" charset="0"/>
              </a:rPr>
              <a:t>в соответствии с заявкой, поданной на конкурс</a:t>
            </a:r>
          </a:p>
        </p:txBody>
      </p:sp>
      <p:sp>
        <p:nvSpPr>
          <p:cNvPr id="7" name="Прямоугольник 6"/>
          <p:cNvSpPr/>
          <p:nvPr/>
        </p:nvSpPr>
        <p:spPr>
          <a:xfrm>
            <a:off x="1043608" y="2180144"/>
            <a:ext cx="2160240" cy="646331"/>
          </a:xfrm>
          <a:prstGeom prst="rect">
            <a:avLst/>
          </a:prstGeom>
        </p:spPr>
        <p:txBody>
          <a:bodyPr wrap="square">
            <a:spAutoFit/>
          </a:bodyPr>
          <a:lstStyle/>
          <a:p>
            <a:pPr algn="ctr"/>
            <a:r>
              <a:rPr lang="ru-RU" dirty="0">
                <a:solidFill>
                  <a:prstClr val="black"/>
                </a:solidFill>
                <a:latin typeface="Times New Roman" panose="02020603050405020304" pitchFamily="18" charset="0"/>
                <a:ea typeface="Calibri" panose="020F0502020204030204" pitchFamily="34" charset="0"/>
              </a:rPr>
              <a:t>Приложение № 2 </a:t>
            </a:r>
          </a:p>
          <a:p>
            <a:pPr algn="ctr"/>
            <a:r>
              <a:rPr lang="ru-RU" dirty="0">
                <a:solidFill>
                  <a:prstClr val="black"/>
                </a:solidFill>
                <a:latin typeface="Times New Roman" panose="02020603050405020304" pitchFamily="18" charset="0"/>
                <a:ea typeface="Calibri" panose="020F0502020204030204" pitchFamily="34" charset="0"/>
              </a:rPr>
              <a:t>к Соглашению </a:t>
            </a:r>
          </a:p>
        </p:txBody>
      </p:sp>
      <p:sp>
        <p:nvSpPr>
          <p:cNvPr id="8" name="Прямоугольник 7"/>
          <p:cNvSpPr/>
          <p:nvPr/>
        </p:nvSpPr>
        <p:spPr>
          <a:xfrm>
            <a:off x="3589306" y="3357234"/>
            <a:ext cx="5092086" cy="107721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ru-RU" sz="1600" dirty="0">
                <a:solidFill>
                  <a:prstClr val="black"/>
                </a:solidFill>
                <a:latin typeface="Times New Roman" panose="02020603050405020304" pitchFamily="18" charset="0"/>
                <a:ea typeface="Calibri" panose="020F0502020204030204" pitchFamily="34" charset="0"/>
              </a:rPr>
              <a:t>Утверждается локальным актом, организационно-распорядительным документом Организации на основании письменного решения (заявки) Руководителя проекта</a:t>
            </a:r>
          </a:p>
        </p:txBody>
      </p:sp>
      <p:sp>
        <p:nvSpPr>
          <p:cNvPr id="9" name="Прямоугольник 8"/>
          <p:cNvSpPr/>
          <p:nvPr/>
        </p:nvSpPr>
        <p:spPr>
          <a:xfrm>
            <a:off x="1073966" y="3392202"/>
            <a:ext cx="2160240" cy="1200329"/>
          </a:xfrm>
          <a:prstGeom prst="rect">
            <a:avLst/>
          </a:prstGeom>
        </p:spPr>
        <p:txBody>
          <a:bodyPr wrap="square">
            <a:spAutoFit/>
          </a:bodyPr>
          <a:lstStyle/>
          <a:p>
            <a:pPr algn="ctr"/>
            <a:r>
              <a:rPr lang="ru-RU" dirty="0">
                <a:solidFill>
                  <a:prstClr val="black"/>
                </a:solidFill>
                <a:latin typeface="Times New Roman" panose="02020603050405020304" pitchFamily="18" charset="0"/>
                <a:ea typeface="Calibri" panose="020F0502020204030204" pitchFamily="34" charset="0"/>
              </a:rPr>
              <a:t>Уточненная (измененная) Смета  расходов по Проекта</a:t>
            </a:r>
          </a:p>
        </p:txBody>
      </p:sp>
      <p:sp>
        <p:nvSpPr>
          <p:cNvPr id="10" name="Прямоугольник 9"/>
          <p:cNvSpPr/>
          <p:nvPr/>
        </p:nvSpPr>
        <p:spPr>
          <a:xfrm>
            <a:off x="1080656" y="5387145"/>
            <a:ext cx="2098656" cy="923330"/>
          </a:xfrm>
          <a:prstGeom prst="rect">
            <a:avLst/>
          </a:prstGeom>
        </p:spPr>
        <p:txBody>
          <a:bodyPr wrap="square">
            <a:spAutoFit/>
          </a:bodyPr>
          <a:lstStyle/>
          <a:p>
            <a:pPr algn="ctr"/>
            <a:r>
              <a:rPr lang="ru-RU" dirty="0" smtClean="0">
                <a:latin typeface="Times New Roman" panose="02020603050405020304" pitchFamily="18" charset="0"/>
                <a:ea typeface="Calibri" panose="020F0502020204030204" pitchFamily="34" charset="0"/>
              </a:rPr>
              <a:t>Отчет о Целевом расходовании средств Гранта</a:t>
            </a:r>
            <a:endParaRPr lang="ru-RU" dirty="0"/>
          </a:p>
        </p:txBody>
      </p:sp>
      <p:sp>
        <p:nvSpPr>
          <p:cNvPr id="11" name="Прямоугольник 10"/>
          <p:cNvSpPr/>
          <p:nvPr/>
        </p:nvSpPr>
        <p:spPr>
          <a:xfrm>
            <a:off x="3584369" y="5290622"/>
            <a:ext cx="5092087" cy="58477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ru-RU" sz="1600" dirty="0">
                <a:solidFill>
                  <a:prstClr val="black"/>
                </a:solidFill>
                <a:latin typeface="Times New Roman" panose="02020603050405020304" pitchFamily="18" charset="0"/>
                <a:ea typeface="Calibri" panose="020F0502020204030204" pitchFamily="34" charset="0"/>
              </a:rPr>
              <a:t>Плановые данные указываются в соответствии с действующей на момент подачи отчета сметой</a:t>
            </a:r>
          </a:p>
        </p:txBody>
      </p:sp>
      <p:sp>
        <p:nvSpPr>
          <p:cNvPr id="15" name="Скругленный прямоугольник 14"/>
          <p:cNvSpPr/>
          <p:nvPr/>
        </p:nvSpPr>
        <p:spPr>
          <a:xfrm>
            <a:off x="1043608" y="5290623"/>
            <a:ext cx="2190598" cy="1116375"/>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6" name="Скругленный прямоугольник 15"/>
          <p:cNvSpPr/>
          <p:nvPr/>
        </p:nvSpPr>
        <p:spPr>
          <a:xfrm>
            <a:off x="1043608" y="3357234"/>
            <a:ext cx="2147935" cy="136791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7" name="Скругленный прямоугольник 16"/>
          <p:cNvSpPr/>
          <p:nvPr/>
        </p:nvSpPr>
        <p:spPr>
          <a:xfrm>
            <a:off x="1073966" y="2060848"/>
            <a:ext cx="2117577" cy="864096"/>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cxnSp>
        <p:nvCxnSpPr>
          <p:cNvPr id="18" name="Прямая со стрелкой 17"/>
          <p:cNvCxnSpPr/>
          <p:nvPr/>
        </p:nvCxnSpPr>
        <p:spPr>
          <a:xfrm>
            <a:off x="1328110" y="1569210"/>
            <a:ext cx="3530" cy="506379"/>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1328110" y="2917895"/>
            <a:ext cx="4089" cy="490162"/>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1328110" y="4760112"/>
            <a:ext cx="2" cy="530510"/>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125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3" name="Прямоугольник 2"/>
          <p:cNvSpPr/>
          <p:nvPr/>
        </p:nvSpPr>
        <p:spPr>
          <a:xfrm>
            <a:off x="2699792" y="929065"/>
            <a:ext cx="3210559"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b="1" dirty="0">
                <a:solidFill>
                  <a:schemeClr val="dk1"/>
                </a:solidFill>
                <a:latin typeface="Times New Roman" panose="02020603050405020304" pitchFamily="18" charset="0"/>
                <a:ea typeface="Calibri" panose="020F0502020204030204" pitchFamily="34" charset="0"/>
              </a:rPr>
              <a:t>Права и обязанности Сторон</a:t>
            </a:r>
          </a:p>
        </p:txBody>
      </p:sp>
      <p:sp>
        <p:nvSpPr>
          <p:cNvPr id="2" name="Прямоугольник 1"/>
          <p:cNvSpPr/>
          <p:nvPr/>
        </p:nvSpPr>
        <p:spPr>
          <a:xfrm>
            <a:off x="251520" y="1556793"/>
            <a:ext cx="8568952" cy="4801314"/>
          </a:xfrm>
          <a:prstGeom prst="rect">
            <a:avLst/>
          </a:prstGeom>
        </p:spPr>
        <p:txBody>
          <a:bodyPr wrap="square">
            <a:spAutoFit/>
          </a:bodyPr>
          <a:lstStyle/>
          <a:p>
            <a:pPr indent="449580">
              <a:spcAft>
                <a:spcPts val="0"/>
              </a:spcAft>
            </a:pP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Фонд вправе: </a:t>
            </a:r>
            <a:endParaRPr lang="ru-RU"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ru-RU" dirty="0" smtClean="0">
                <a:latin typeface="Times New Roman" panose="02020603050405020304" pitchFamily="18" charset="0"/>
                <a:ea typeface="Calibri" panose="020F0502020204030204" pitchFamily="34" charset="0"/>
                <a:cs typeface="Times New Roman" panose="02020603050405020304" pitchFamily="18" charset="0"/>
              </a:rPr>
              <a:t>*Осуществлять </a:t>
            </a:r>
            <a:r>
              <a:rPr lang="ru-RU" dirty="0">
                <a:latin typeface="Times New Roman" panose="02020603050405020304" pitchFamily="18" charset="0"/>
                <a:ea typeface="Calibri" panose="020F0502020204030204" pitchFamily="34" charset="0"/>
                <a:cs typeface="Times New Roman" panose="02020603050405020304" pitchFamily="18" charset="0"/>
              </a:rPr>
              <a:t>контроль, в том числе в форме проверок, за исполнением Руководителем проекта и Организацией обязанностей, предусмотренных настоящим </a:t>
            </a:r>
            <a:r>
              <a:rPr lang="ru-RU" dirty="0" smtClean="0">
                <a:latin typeface="Times New Roman" panose="02020603050405020304" pitchFamily="18" charset="0"/>
                <a:ea typeface="Calibri" panose="020F0502020204030204" pitchFamily="34" charset="0"/>
                <a:cs typeface="Times New Roman" panose="02020603050405020304" pitchFamily="18" charset="0"/>
              </a:rPr>
              <a:t>Соглашением;</a:t>
            </a:r>
          </a:p>
          <a:p>
            <a:endParaRPr lang="ru-RU"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dirty="0" smtClean="0">
                <a:latin typeface="Times New Roman" panose="02020603050405020304" pitchFamily="18" charset="0"/>
                <a:ea typeface="Calibri" panose="020F0502020204030204" pitchFamily="34" charset="0"/>
                <a:cs typeface="Times New Roman" panose="02020603050405020304" pitchFamily="18" charset="0"/>
              </a:rPr>
              <a:t>*Запрашивать </a:t>
            </a:r>
            <a:r>
              <a:rPr lang="ru-RU" dirty="0">
                <a:latin typeface="Times New Roman" panose="02020603050405020304" pitchFamily="18" charset="0"/>
                <a:ea typeface="Calibri" panose="020F0502020204030204" pitchFamily="34" charset="0"/>
                <a:cs typeface="Times New Roman" panose="02020603050405020304" pitchFamily="18" charset="0"/>
              </a:rPr>
              <a:t>у Организации и (или) Руководителя проекта необходимые для оценки исполнения обязанностей Сторон, </a:t>
            </a:r>
            <a:r>
              <a:rPr lang="ru-RU" dirty="0" smtClean="0">
                <a:latin typeface="Times New Roman" panose="02020603050405020304" pitchFamily="18" charset="0"/>
                <a:ea typeface="Calibri" panose="020F0502020204030204" pitchFamily="34" charset="0"/>
                <a:cs typeface="Times New Roman" panose="02020603050405020304" pitchFamily="18" charset="0"/>
              </a:rPr>
              <a:t>финансовые </a:t>
            </a:r>
            <a:r>
              <a:rPr lang="ru-RU" dirty="0">
                <a:latin typeface="Times New Roman" panose="02020603050405020304" pitchFamily="18" charset="0"/>
                <a:ea typeface="Calibri" panose="020F0502020204030204" pitchFamily="34" charset="0"/>
                <a:cs typeface="Times New Roman" panose="02020603050405020304" pitchFamily="18" charset="0"/>
              </a:rPr>
              <a:t>и иные </a:t>
            </a:r>
            <a:r>
              <a:rPr lang="ru-RU" dirty="0" smtClean="0">
                <a:latin typeface="Times New Roman" panose="02020603050405020304" pitchFamily="18" charset="0"/>
                <a:ea typeface="Calibri" panose="020F0502020204030204" pitchFamily="34" charset="0"/>
                <a:cs typeface="Times New Roman" panose="02020603050405020304" pitchFamily="18" charset="0"/>
              </a:rPr>
              <a:t>документы;</a:t>
            </a:r>
          </a:p>
          <a:p>
            <a:pPr algn="just"/>
            <a:endParaRPr lang="ru-RU"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dirty="0" smtClean="0">
                <a:latin typeface="Times New Roman" panose="02020603050405020304" pitchFamily="18" charset="0"/>
                <a:ea typeface="Calibri" panose="020F0502020204030204" pitchFamily="34" charset="0"/>
                <a:cs typeface="Times New Roman" panose="02020603050405020304" pitchFamily="18" charset="0"/>
              </a:rPr>
              <a:t>*Приостанавливать </a:t>
            </a:r>
            <a:r>
              <a:rPr lang="ru-RU" dirty="0">
                <a:latin typeface="Times New Roman" panose="02020603050405020304" pitchFamily="18" charset="0"/>
                <a:ea typeface="Calibri" panose="020F0502020204030204" pitchFamily="34" charset="0"/>
                <a:cs typeface="Times New Roman" panose="02020603050405020304" pitchFamily="18" charset="0"/>
              </a:rPr>
              <a:t>реализацию Проекта и/или перечисление средств </a:t>
            </a:r>
            <a:r>
              <a:rPr lang="ru-RU" dirty="0" smtClean="0">
                <a:latin typeface="Times New Roman" panose="02020603050405020304" pitchFamily="18" charset="0"/>
                <a:ea typeface="Calibri" panose="020F0502020204030204" pitchFamily="34" charset="0"/>
                <a:cs typeface="Times New Roman" panose="02020603050405020304" pitchFamily="18" charset="0"/>
              </a:rPr>
              <a:t>гранта;</a:t>
            </a:r>
          </a:p>
          <a:p>
            <a:pPr algn="just"/>
            <a:endParaRPr lang="ru-RU"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*Сокращать объем гранта в </a:t>
            </a:r>
            <a:r>
              <a:rPr lang="ru-RU" dirty="0" smtClean="0">
                <a:latin typeface="Times New Roman" panose="02020603050405020304" pitchFamily="18" charset="0"/>
                <a:cs typeface="Times New Roman" panose="02020603050405020304" pitchFamily="18" charset="0"/>
              </a:rPr>
              <a:t>случаях;</a:t>
            </a:r>
          </a:p>
          <a:p>
            <a:pPr algn="just"/>
            <a:endParaRPr lang="ru-RU" dirty="0" smtClean="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*Расторгнуть настоящее Соглашение в одностороннем порядке по решению правления </a:t>
            </a:r>
            <a:r>
              <a:rPr lang="ru-RU" dirty="0" smtClean="0">
                <a:latin typeface="Times New Roman" panose="02020603050405020304" pitchFamily="18" charset="0"/>
                <a:cs typeface="Times New Roman" panose="02020603050405020304" pitchFamily="18" charset="0"/>
              </a:rPr>
              <a:t>Фонда;</a:t>
            </a:r>
          </a:p>
          <a:p>
            <a:pPr algn="just"/>
            <a:endParaRPr lang="ru-RU" dirty="0" smtClean="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*По решению правления Фонда в случаях выявления нецелевого  использования гранта требовать  от Организации возврата денежных средств </a:t>
            </a:r>
            <a:r>
              <a:rPr lang="ru-RU" dirty="0" smtClean="0">
                <a:latin typeface="Times New Roman" panose="02020603050405020304" pitchFamily="18" charset="0"/>
                <a:cs typeface="Times New Roman" panose="02020603050405020304" pitchFamily="18" charset="0"/>
              </a:rPr>
              <a:t>гранта;</a:t>
            </a:r>
            <a:endParaRPr lang="ru-RU"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1556793"/>
            <a:ext cx="8856984" cy="5040559"/>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858307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3" name="Прямоугольник 2"/>
          <p:cNvSpPr/>
          <p:nvPr/>
        </p:nvSpPr>
        <p:spPr>
          <a:xfrm>
            <a:off x="2699792" y="929065"/>
            <a:ext cx="3210559"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Права и обязанности Сторон</a:t>
            </a:r>
          </a:p>
        </p:txBody>
      </p:sp>
      <p:sp>
        <p:nvSpPr>
          <p:cNvPr id="2" name="Прямоугольник 1"/>
          <p:cNvSpPr/>
          <p:nvPr/>
        </p:nvSpPr>
        <p:spPr>
          <a:xfrm>
            <a:off x="251520" y="1412776"/>
            <a:ext cx="8568952" cy="5078313"/>
          </a:xfrm>
          <a:prstGeom prst="rect">
            <a:avLst/>
          </a:prstGeom>
        </p:spPr>
        <p:txBody>
          <a:bodyPr wrap="square">
            <a:spAutoFit/>
          </a:bodyPr>
          <a:lstStyle/>
          <a:p>
            <a:pPr lvl="0" indent="449580"/>
            <a:r>
              <a:rPr lang="ru-RU" b="1" dirty="0">
                <a:latin typeface="Times New Roman" panose="02020603050405020304" pitchFamily="18" charset="0"/>
                <a:ea typeface="Calibri" panose="020F0502020204030204" pitchFamily="34" charset="0"/>
              </a:rPr>
              <a:t>Организация обязуется</a:t>
            </a:r>
            <a:r>
              <a:rPr kumimoji="0" lang="ru-RU" sz="18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p>
          <a:p>
            <a:pPr lvl="0"/>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Обеспечить </a:t>
            </a:r>
            <a:r>
              <a:rPr lang="ru-RU" dirty="0" smtClean="0">
                <a:latin typeface="Times New Roman" panose="02020603050405020304" pitchFamily="18" charset="0"/>
                <a:ea typeface="Calibri" panose="020F0502020204030204" pitchFamily="34" charset="0"/>
              </a:rPr>
              <a:t>использование </a:t>
            </a:r>
            <a:r>
              <a:rPr lang="ru-RU" dirty="0">
                <a:latin typeface="Times New Roman" panose="02020603050405020304" pitchFamily="18" charset="0"/>
                <a:ea typeface="Calibri" panose="020F0502020204030204" pitchFamily="34" charset="0"/>
              </a:rPr>
              <a:t>гранта в соответствии с его целевым назначением</a:t>
            </a:r>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На основании письменного решения (заявки, визы) Руководителя проекта </a:t>
            </a:r>
            <a:r>
              <a:rPr lang="ru-RU" dirty="0" smtClean="0">
                <a:latin typeface="Times New Roman" panose="02020603050405020304" pitchFamily="18" charset="0"/>
                <a:ea typeface="Calibri" panose="020F0502020204030204" pitchFamily="34" charset="0"/>
              </a:rPr>
              <a:t>устанавливать </a:t>
            </a:r>
            <a:r>
              <a:rPr lang="ru-RU" dirty="0">
                <a:latin typeface="Times New Roman" panose="02020603050405020304" pitchFamily="18" charset="0"/>
                <a:ea typeface="Calibri" panose="020F0502020204030204" pitchFamily="34" charset="0"/>
              </a:rPr>
              <a:t>приказом состав (изменение состава) научного коллектива</a:t>
            </a:r>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lvl="0" algn="just"/>
            <a:endParaRPr lang="ru-RU"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Предоставить научному коллективу для проведения научного исследования пригодное для работы помещение, а также доступ к имеющейся экспериментальной </a:t>
            </a:r>
            <a:r>
              <a:rPr lang="ru-RU" dirty="0" smtClean="0">
                <a:latin typeface="Times New Roman" panose="02020603050405020304" pitchFamily="18" charset="0"/>
                <a:ea typeface="Calibri" panose="020F0502020204030204" pitchFamily="34" charset="0"/>
              </a:rPr>
              <a:t>базе;</a:t>
            </a:r>
          </a:p>
          <a:p>
            <a:pPr lvl="0" algn="just"/>
            <a:endPar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Поручить, при необходимости, выполнение работ по Проекту членам научного </a:t>
            </a:r>
            <a:r>
              <a:rPr lang="ru-RU" dirty="0" smtClean="0">
                <a:latin typeface="Times New Roman" panose="02020603050405020304" pitchFamily="18" charset="0"/>
                <a:ea typeface="Calibri" panose="020F0502020204030204" pitchFamily="34" charset="0"/>
              </a:rPr>
              <a:t>коллектива;</a:t>
            </a:r>
          </a:p>
          <a:p>
            <a:pPr lvl="0" algn="just"/>
            <a:endPar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lang="ru-RU"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Вести раздельный учет денежных операций, произведенных при использовании </a:t>
            </a:r>
            <a:r>
              <a:rPr lang="ru-RU" dirty="0" smtClean="0">
                <a:latin typeface="Times New Roman" panose="02020603050405020304" pitchFamily="18" charset="0"/>
                <a:ea typeface="Calibri" panose="020F0502020204030204" pitchFamily="34" charset="0"/>
              </a:rPr>
              <a:t>гранта;</a:t>
            </a:r>
          </a:p>
          <a:p>
            <a:pPr lvl="0" algn="just"/>
            <a:endPar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Представлять </a:t>
            </a:r>
            <a:r>
              <a:rPr lang="ru-RU" dirty="0" smtClean="0">
                <a:latin typeface="Times New Roman" panose="02020603050405020304" pitchFamily="18" charset="0"/>
                <a:ea typeface="Calibri" panose="020F0502020204030204" pitchFamily="34" charset="0"/>
              </a:rPr>
              <a:t>в </a:t>
            </a:r>
            <a:r>
              <a:rPr lang="ru-RU" dirty="0">
                <a:latin typeface="Times New Roman" panose="02020603050405020304" pitchFamily="18" charset="0"/>
                <a:ea typeface="Calibri" panose="020F0502020204030204" pitchFamily="34" charset="0"/>
              </a:rPr>
              <a:t>Фонд отчет </a:t>
            </a:r>
            <a:r>
              <a:rPr lang="ru-RU" dirty="0" smtClean="0">
                <a:latin typeface="Times New Roman" panose="02020603050405020304" pitchFamily="18" charset="0"/>
                <a:ea typeface="Calibri" panose="020F0502020204030204" pitchFamily="34" charset="0"/>
              </a:rPr>
              <a:t>о </a:t>
            </a:r>
            <a:r>
              <a:rPr lang="ru-RU" dirty="0">
                <a:latin typeface="Times New Roman" panose="02020603050405020304" pitchFamily="18" charset="0"/>
                <a:ea typeface="Calibri" panose="020F0502020204030204" pitchFamily="34" charset="0"/>
              </a:rPr>
              <a:t>выполнении </a:t>
            </a:r>
            <a:r>
              <a:rPr lang="ru-RU" dirty="0" smtClean="0">
                <a:latin typeface="Times New Roman" panose="02020603050405020304" pitchFamily="18" charset="0"/>
                <a:ea typeface="Calibri" panose="020F0502020204030204" pitchFamily="34" charset="0"/>
              </a:rPr>
              <a:t>Проекта и о </a:t>
            </a:r>
            <a:r>
              <a:rPr lang="ru-RU" dirty="0">
                <a:latin typeface="Times New Roman" panose="02020603050405020304" pitchFamily="18" charset="0"/>
                <a:ea typeface="Calibri" panose="020F0502020204030204" pitchFamily="34" charset="0"/>
              </a:rPr>
              <a:t>целевом использовании средств </a:t>
            </a:r>
            <a:r>
              <a:rPr lang="ru-RU" dirty="0" smtClean="0">
                <a:latin typeface="Times New Roman" panose="02020603050405020304" pitchFamily="18" charset="0"/>
                <a:ea typeface="Calibri" panose="020F0502020204030204" pitchFamily="34" charset="0"/>
              </a:rPr>
              <a:t>гранта по установленным формам с соблюдением сроков отчетной компании</a:t>
            </a:r>
            <a:r>
              <a:rPr lang="ru-RU"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endPar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Скругленный прямоугольник 4"/>
          <p:cNvSpPr/>
          <p:nvPr/>
        </p:nvSpPr>
        <p:spPr>
          <a:xfrm>
            <a:off x="107504" y="1412776"/>
            <a:ext cx="8856984" cy="5328591"/>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321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3" name="Прямоугольник 2"/>
          <p:cNvSpPr/>
          <p:nvPr/>
        </p:nvSpPr>
        <p:spPr>
          <a:xfrm>
            <a:off x="2699792" y="929065"/>
            <a:ext cx="3210559"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Права и обязанности Сторон</a:t>
            </a:r>
          </a:p>
        </p:txBody>
      </p:sp>
      <p:sp>
        <p:nvSpPr>
          <p:cNvPr id="2" name="Прямоугольник 1"/>
          <p:cNvSpPr/>
          <p:nvPr/>
        </p:nvSpPr>
        <p:spPr>
          <a:xfrm>
            <a:off x="372337" y="1556793"/>
            <a:ext cx="8568952" cy="5181418"/>
          </a:xfrm>
          <a:prstGeom prst="rect">
            <a:avLst/>
          </a:prstGeom>
        </p:spPr>
        <p:txBody>
          <a:bodyPr wrap="square">
            <a:spAutoFit/>
          </a:bodyPr>
          <a:lstStyle/>
          <a:p>
            <a:pPr lvl="0" indent="449580"/>
            <a:r>
              <a:rPr lang="ru-RU" b="1" dirty="0">
                <a:latin typeface="Times New Roman" panose="02020603050405020304" pitchFamily="18" charset="0"/>
                <a:ea typeface="Calibri" panose="020F0502020204030204" pitchFamily="34" charset="0"/>
              </a:rPr>
              <a:t>Руководитель проекта обязуется</a:t>
            </a:r>
            <a:r>
              <a:rPr kumimoji="0" lang="ru-RU" sz="18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p>
          <a:p>
            <a:pPr lvl="0"/>
            <a:endParaRPr lang="ru-RU" sz="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lvl="0"/>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Обеспечить выполнение Проекта в соответствии с заявкой, поданной на конкурс, и планом работ научного исследования</a:t>
            </a:r>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rPr>
              <a:t>Обеспечить реализацию работ по Проекту в полном объеме и в установленные настоящим Соглашением сроки</a:t>
            </a:r>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solidFill>
                  <a:prstClr val="black"/>
                </a:solidFill>
                <a:latin typeface="Times New Roman" panose="02020603050405020304" pitchFamily="18" charset="0"/>
                <a:ea typeface="Calibri" panose="020F0502020204030204" pitchFamily="34" charset="0"/>
              </a:rPr>
              <a:t>Сформировать научный коллектив для проведения научного </a:t>
            </a:r>
            <a:r>
              <a:rPr lang="ru-RU" dirty="0" smtClean="0">
                <a:solidFill>
                  <a:prstClr val="black"/>
                </a:solidFill>
                <a:latin typeface="Times New Roman" panose="02020603050405020304" pitchFamily="18" charset="0"/>
                <a:ea typeface="Calibri" panose="020F0502020204030204" pitchFamily="34" charset="0"/>
              </a:rPr>
              <a:t>исследования с учетом установленных требованием к составу п 2.6.3 Соглашения;</a:t>
            </a:r>
            <a:endPar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lang="ru-RU" dirty="0">
                <a:solidFill>
                  <a:prstClr val="black"/>
                </a:solidFill>
                <a:latin typeface="Times New Roman" panose="02020603050405020304" pitchFamily="18" charset="0"/>
                <a:ea typeface="Calibri" panose="020F0502020204030204" pitchFamily="34" charset="0"/>
              </a:rPr>
              <a:t>Сделать результаты научных исследований общественным </a:t>
            </a:r>
            <a:r>
              <a:rPr lang="ru-RU" dirty="0" smtClean="0">
                <a:solidFill>
                  <a:prstClr val="black"/>
                </a:solidFill>
                <a:latin typeface="Times New Roman" panose="02020603050405020304" pitchFamily="18" charset="0"/>
                <a:ea typeface="Calibri" panose="020F0502020204030204" pitchFamily="34" charset="0"/>
              </a:rPr>
              <a:t>достоянием</a:t>
            </a:r>
            <a:r>
              <a:rPr kumimoji="0" lang="ru-RU"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lvl="0" algn="just"/>
            <a:endParaRPr lang="ru-RU" sz="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Руководитель проекта вправе</a:t>
            </a:r>
            <a:r>
              <a:rPr lang="ru-RU" dirty="0">
                <a:latin typeface="Times New Roman" panose="02020603050405020304" pitchFamily="18" charset="0"/>
                <a:ea typeface="Calibri" panose="020F0502020204030204" pitchFamily="34" charset="0"/>
                <a:cs typeface="Times New Roman" panose="02020603050405020304" pitchFamily="18"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lvl="0" algn="just"/>
            <a:r>
              <a:rPr lang="ru-RU" dirty="0" smtClean="0">
                <a:solidFill>
                  <a:prstClr val="black"/>
                </a:solidFill>
                <a:latin typeface="Times New Roman" panose="02020603050405020304" pitchFamily="18" charset="0"/>
                <a:ea typeface="Calibri" panose="020F0502020204030204" pitchFamily="34" charset="0"/>
              </a:rPr>
              <a:t>*Самостоятельно </a:t>
            </a:r>
            <a:r>
              <a:rPr lang="ru-RU" dirty="0">
                <a:solidFill>
                  <a:prstClr val="black"/>
                </a:solidFill>
                <a:latin typeface="Times New Roman" panose="02020603050405020304" pitchFamily="18" charset="0"/>
                <a:ea typeface="Calibri" panose="020F0502020204030204" pitchFamily="34" charset="0"/>
              </a:rPr>
              <a:t>распоряжаться грантом в соответствии с его целевым назначением и условиями настоящего Соглашения. Получать от Организации сведения о расходовании гранта</a:t>
            </a:r>
            <a:r>
              <a:rPr lang="ru-RU" dirty="0" smtClean="0">
                <a:solidFill>
                  <a:prstClr val="black"/>
                </a:solidFill>
                <a:latin typeface="Times New Roman" panose="02020603050405020304" pitchFamily="18" charset="0"/>
                <a:ea typeface="Calibri" panose="020F0502020204030204" pitchFamily="34" charset="0"/>
              </a:rPr>
              <a:t>.</a:t>
            </a:r>
          </a:p>
          <a:p>
            <a:pPr lvl="0" algn="just"/>
            <a:endParaRPr lang="ru-RU" sz="800" dirty="0">
              <a:solidFill>
                <a:prstClr val="black"/>
              </a:solidFill>
              <a:latin typeface="Times New Roman" panose="02020603050405020304" pitchFamily="18" charset="0"/>
              <a:ea typeface="Calibri" panose="020F0502020204030204" pitchFamily="34" charset="0"/>
            </a:endParaRPr>
          </a:p>
          <a:p>
            <a:pPr algn="just"/>
            <a:r>
              <a:rPr lang="ru-RU" dirty="0" smtClean="0">
                <a:solidFill>
                  <a:prstClr val="black"/>
                </a:solidFill>
                <a:latin typeface="Times New Roman" panose="02020603050405020304" pitchFamily="18" charset="0"/>
                <a:ea typeface="Calibri" panose="020F0502020204030204" pitchFamily="34" charset="0"/>
              </a:rPr>
              <a:t>*Привлекать </a:t>
            </a:r>
            <a:r>
              <a:rPr lang="ru-RU" dirty="0">
                <a:solidFill>
                  <a:prstClr val="black"/>
                </a:solidFill>
                <a:latin typeface="Times New Roman" panose="02020603050405020304" pitchFamily="18" charset="0"/>
                <a:ea typeface="Calibri" panose="020F0502020204030204" pitchFamily="34" charset="0"/>
              </a:rPr>
              <a:t>для выполнения Проекта иных исполнителей на основании заключаемых с ними </a:t>
            </a:r>
            <a:r>
              <a:rPr lang="ru-RU" dirty="0" smtClean="0">
                <a:solidFill>
                  <a:prstClr val="black"/>
                </a:solidFill>
                <a:latin typeface="Times New Roman" panose="02020603050405020304" pitchFamily="18" charset="0"/>
                <a:ea typeface="Calibri" panose="020F0502020204030204" pitchFamily="34" charset="0"/>
              </a:rPr>
              <a:t>Организацией трудовых </a:t>
            </a:r>
            <a:r>
              <a:rPr lang="ru-RU" dirty="0">
                <a:solidFill>
                  <a:prstClr val="black"/>
                </a:solidFill>
                <a:latin typeface="Times New Roman" panose="02020603050405020304" pitchFamily="18" charset="0"/>
                <a:ea typeface="Calibri" panose="020F0502020204030204" pitchFamily="34" charset="0"/>
              </a:rPr>
              <a:t>(срочных трудовых) и гражданско-правовых договоров</a:t>
            </a:r>
          </a:p>
        </p:txBody>
      </p:sp>
      <p:sp>
        <p:nvSpPr>
          <p:cNvPr id="5" name="Скругленный прямоугольник 4"/>
          <p:cNvSpPr/>
          <p:nvPr/>
        </p:nvSpPr>
        <p:spPr>
          <a:xfrm>
            <a:off x="127945" y="1505986"/>
            <a:ext cx="8856984" cy="518141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73478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6" name="Прямоугольник 5"/>
          <p:cNvSpPr/>
          <p:nvPr/>
        </p:nvSpPr>
        <p:spPr>
          <a:xfrm>
            <a:off x="1763688" y="1320172"/>
            <a:ext cx="5544616"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a:solidFill>
                  <a:schemeClr val="dk1"/>
                </a:solidFill>
                <a:latin typeface="Times New Roman" panose="02020603050405020304" pitchFamily="18" charset="0"/>
                <a:ea typeface="Calibri" panose="020F0502020204030204" pitchFamily="34" charset="0"/>
              </a:rPr>
              <a:t>Отчетность по </a:t>
            </a:r>
            <a:r>
              <a:rPr lang="ru-RU" sz="2000" b="1" dirty="0" smtClean="0">
                <a:latin typeface="Times New Roman" panose="02020603050405020304" pitchFamily="18" charset="0"/>
                <a:ea typeface="Calibri" panose="020F0502020204030204" pitchFamily="34" charset="0"/>
              </a:rPr>
              <a:t>грантам предоставляется </a:t>
            </a:r>
            <a:r>
              <a:rPr lang="ru-RU" sz="2000" b="1" dirty="0">
                <a:latin typeface="Times New Roman" panose="02020603050405020304" pitchFamily="18" charset="0"/>
                <a:ea typeface="Calibri" panose="020F0502020204030204" pitchFamily="34" charset="0"/>
              </a:rPr>
              <a:t>в Фонд </a:t>
            </a:r>
          </a:p>
          <a:p>
            <a:pPr lvl="0" algn="ctr"/>
            <a:r>
              <a:rPr lang="ru-RU" sz="2000" b="1" dirty="0">
                <a:latin typeface="Times New Roman" panose="02020603050405020304" pitchFamily="18" charset="0"/>
                <a:ea typeface="Calibri" panose="020F0502020204030204" pitchFamily="34" charset="0"/>
              </a:rPr>
              <a:t>по установленным формам</a:t>
            </a:r>
          </a:p>
        </p:txBody>
      </p:sp>
      <p:sp>
        <p:nvSpPr>
          <p:cNvPr id="8" name="Прямоугольник 7"/>
          <p:cNvSpPr/>
          <p:nvPr/>
        </p:nvSpPr>
        <p:spPr>
          <a:xfrm>
            <a:off x="246956" y="2993643"/>
            <a:ext cx="4289040" cy="707886"/>
          </a:xfrm>
          <a:prstGeom prst="rect">
            <a:avLst/>
          </a:prstGeom>
        </p:spPr>
        <p:txBody>
          <a:bodyPr wrap="square">
            <a:spAutoFit/>
          </a:bodyPr>
          <a:lstStyle/>
          <a:p>
            <a:pPr algn="ctr"/>
            <a:r>
              <a:rPr lang="ru-RU" sz="2000" b="1" dirty="0">
                <a:solidFill>
                  <a:prstClr val="black"/>
                </a:solidFill>
                <a:latin typeface="Times New Roman" panose="02020603050405020304" pitchFamily="18" charset="0"/>
                <a:ea typeface="Calibri" panose="020F0502020204030204" pitchFamily="34" charset="0"/>
              </a:rPr>
              <a:t>до 15 декабря </a:t>
            </a:r>
            <a:r>
              <a:rPr lang="ru-RU" sz="2000" dirty="0" smtClean="0">
                <a:solidFill>
                  <a:prstClr val="black"/>
                </a:solidFill>
                <a:latin typeface="Times New Roman" panose="02020603050405020304" pitchFamily="18" charset="0"/>
                <a:ea typeface="Calibri" panose="020F0502020204030204" pitchFamily="34" charset="0"/>
              </a:rPr>
              <a:t>отчет о </a:t>
            </a:r>
            <a:r>
              <a:rPr lang="ru-RU" sz="2000" dirty="0">
                <a:solidFill>
                  <a:prstClr val="black"/>
                </a:solidFill>
                <a:latin typeface="Times New Roman" panose="02020603050405020304" pitchFamily="18" charset="0"/>
                <a:ea typeface="Calibri" panose="020F0502020204030204" pitchFamily="34" charset="0"/>
              </a:rPr>
              <a:t>выполнении </a:t>
            </a:r>
            <a:r>
              <a:rPr lang="ru-RU" sz="2000" dirty="0" smtClean="0">
                <a:solidFill>
                  <a:prstClr val="black"/>
                </a:solidFill>
                <a:latin typeface="Times New Roman" panose="02020603050405020304" pitchFamily="18" charset="0"/>
                <a:ea typeface="Calibri" panose="020F0502020204030204" pitchFamily="34" charset="0"/>
              </a:rPr>
              <a:t>Проекта (научная часть)</a:t>
            </a:r>
            <a:endParaRPr lang="ru-RU" sz="2000" dirty="0">
              <a:solidFill>
                <a:prstClr val="black"/>
              </a:solidFill>
              <a:latin typeface="Times New Roman" panose="02020603050405020304" pitchFamily="18" charset="0"/>
              <a:ea typeface="Calibri" panose="020F0502020204030204" pitchFamily="34" charset="0"/>
            </a:endParaRPr>
          </a:p>
        </p:txBody>
      </p:sp>
      <p:sp>
        <p:nvSpPr>
          <p:cNvPr id="9" name="Прямоугольник 8"/>
          <p:cNvSpPr/>
          <p:nvPr/>
        </p:nvSpPr>
        <p:spPr>
          <a:xfrm>
            <a:off x="5076056" y="2923783"/>
            <a:ext cx="3672408" cy="1015663"/>
          </a:xfrm>
          <a:prstGeom prst="rect">
            <a:avLst/>
          </a:prstGeom>
        </p:spPr>
        <p:txBody>
          <a:bodyPr wrap="square">
            <a:spAutoFit/>
          </a:bodyPr>
          <a:lstStyle/>
          <a:p>
            <a:pPr algn="ctr"/>
            <a:r>
              <a:rPr lang="ru-RU" sz="2000" b="1" dirty="0">
                <a:solidFill>
                  <a:prstClr val="black"/>
                </a:solidFill>
                <a:latin typeface="Times New Roman" panose="02020603050405020304" pitchFamily="18" charset="0"/>
                <a:ea typeface="Calibri" panose="020F0502020204030204" pitchFamily="34" charset="0"/>
              </a:rPr>
              <a:t>до 1 февраля </a:t>
            </a:r>
            <a:r>
              <a:rPr lang="ru-RU" sz="2000" dirty="0" smtClean="0">
                <a:solidFill>
                  <a:prstClr val="black"/>
                </a:solidFill>
                <a:latin typeface="Times New Roman" panose="02020603050405020304" pitchFamily="18" charset="0"/>
                <a:ea typeface="Calibri" panose="020F0502020204030204" pitchFamily="34" charset="0"/>
              </a:rPr>
              <a:t>отчет </a:t>
            </a:r>
            <a:r>
              <a:rPr lang="ru-RU" sz="2000" dirty="0">
                <a:solidFill>
                  <a:prstClr val="black"/>
                </a:solidFill>
                <a:latin typeface="Times New Roman" panose="02020603050405020304" pitchFamily="18" charset="0"/>
                <a:ea typeface="Calibri" panose="020F0502020204030204" pitchFamily="34" charset="0"/>
              </a:rPr>
              <a:t>о целевом использовании средств </a:t>
            </a:r>
            <a:r>
              <a:rPr lang="ru-RU" sz="2000" dirty="0" smtClean="0">
                <a:solidFill>
                  <a:prstClr val="black"/>
                </a:solidFill>
                <a:latin typeface="Times New Roman" panose="02020603050405020304" pitchFamily="18" charset="0"/>
                <a:ea typeface="Calibri" panose="020F0502020204030204" pitchFamily="34" charset="0"/>
              </a:rPr>
              <a:t>гранта (финансовая часть)</a:t>
            </a:r>
            <a:endParaRPr lang="ru-RU" sz="2000" dirty="0">
              <a:solidFill>
                <a:prstClr val="black"/>
              </a:solidFill>
              <a:latin typeface="Times New Roman" panose="02020603050405020304" pitchFamily="18" charset="0"/>
              <a:ea typeface="Calibri" panose="020F0502020204030204" pitchFamily="34" charset="0"/>
            </a:endParaRPr>
          </a:p>
        </p:txBody>
      </p:sp>
      <p:sp>
        <p:nvSpPr>
          <p:cNvPr id="13" name="Скругленный прямоугольник 12"/>
          <p:cNvSpPr/>
          <p:nvPr/>
        </p:nvSpPr>
        <p:spPr>
          <a:xfrm>
            <a:off x="246956" y="2782961"/>
            <a:ext cx="4397052" cy="1297305"/>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4" name="Скругленный прямоугольник 13"/>
          <p:cNvSpPr/>
          <p:nvPr/>
        </p:nvSpPr>
        <p:spPr>
          <a:xfrm>
            <a:off x="5076056" y="2782961"/>
            <a:ext cx="3687554" cy="1297305"/>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cxnSp>
        <p:nvCxnSpPr>
          <p:cNvPr id="15" name="Прямая со стрелкой 14"/>
          <p:cNvCxnSpPr/>
          <p:nvPr/>
        </p:nvCxnSpPr>
        <p:spPr>
          <a:xfrm>
            <a:off x="6919833" y="2350369"/>
            <a:ext cx="3530" cy="506379"/>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2051720" y="2354215"/>
            <a:ext cx="3530" cy="506379"/>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583668" y="4347473"/>
            <a:ext cx="612068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Проверка выполнения</a:t>
            </a:r>
            <a:r>
              <a:rPr kumimoji="0" lang="ru-RU" sz="1800" i="0" u="none" strike="noStrike" kern="1200" cap="none" spc="0" normalizeH="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 условий Соглашения при реализации грантов по представленным в Фонд отчета</a:t>
            </a:r>
            <a:r>
              <a:rPr kumimoji="0" lang="ru-RU" sz="1800" b="1" i="0" u="none" strike="noStrike" kern="1200" cap="none" spc="0" normalizeH="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м</a:t>
            </a:r>
            <a:endPar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cxnSp>
        <p:nvCxnSpPr>
          <p:cNvPr id="11" name="Прямая со стрелкой 10"/>
          <p:cNvCxnSpPr/>
          <p:nvPr/>
        </p:nvCxnSpPr>
        <p:spPr>
          <a:xfrm flipH="1">
            <a:off x="5632353" y="4094283"/>
            <a:ext cx="379807" cy="262329"/>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2987824" y="4054987"/>
            <a:ext cx="504056" cy="301625"/>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1606897" y="5546227"/>
            <a:ext cx="612068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Выездные проверки выполнения</a:t>
            </a:r>
            <a:r>
              <a:rPr kumimoji="0" lang="ru-RU" sz="1800" i="0" u="none" strike="noStrike" kern="1200" cap="none" spc="0" normalizeH="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 условий Соглашения по первичной документации Организации</a:t>
            </a:r>
            <a:endPar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cxnSp>
        <p:nvCxnSpPr>
          <p:cNvPr id="18" name="Прямая со стрелкой 17"/>
          <p:cNvCxnSpPr/>
          <p:nvPr/>
        </p:nvCxnSpPr>
        <p:spPr>
          <a:xfrm flipH="1">
            <a:off x="4788024" y="5030441"/>
            <a:ext cx="11119" cy="515786"/>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8068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6" name="Прямоугольник 5"/>
          <p:cNvSpPr/>
          <p:nvPr/>
        </p:nvSpPr>
        <p:spPr>
          <a:xfrm>
            <a:off x="107504" y="908720"/>
            <a:ext cx="878497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dirty="0">
                <a:solidFill>
                  <a:prstClr val="black"/>
                </a:solidFill>
                <a:latin typeface="Times New Roman" panose="02020603050405020304" pitchFamily="18" charset="0"/>
                <a:ea typeface="Calibri" panose="020F0502020204030204" pitchFamily="34" charset="0"/>
              </a:rPr>
              <a:t>Каждый расход средств гранта и </a:t>
            </a:r>
            <a:r>
              <a:rPr lang="ru-RU" dirty="0" err="1">
                <a:solidFill>
                  <a:prstClr val="black"/>
                </a:solidFill>
                <a:latin typeface="Times New Roman" panose="02020603050405020304" pitchFamily="18" charset="0"/>
                <a:ea typeface="Calibri" panose="020F0502020204030204" pitchFamily="34" charset="0"/>
              </a:rPr>
              <a:t>софинансирования</a:t>
            </a:r>
            <a:r>
              <a:rPr lang="ru-RU" dirty="0">
                <a:solidFill>
                  <a:prstClr val="black"/>
                </a:solidFill>
                <a:latin typeface="Times New Roman" panose="02020603050405020304" pitchFamily="18" charset="0"/>
                <a:ea typeface="Calibri" panose="020F0502020204030204" pitchFamily="34" charset="0"/>
              </a:rPr>
              <a:t> (при наличии) должен быть обоснован и подтвержден следующими документами:</a:t>
            </a:r>
          </a:p>
        </p:txBody>
      </p:sp>
      <p:sp>
        <p:nvSpPr>
          <p:cNvPr id="7" name="Прямоугольник 6"/>
          <p:cNvSpPr/>
          <p:nvPr/>
        </p:nvSpPr>
        <p:spPr>
          <a:xfrm>
            <a:off x="107504" y="1628800"/>
            <a:ext cx="8856984" cy="5047536"/>
          </a:xfrm>
          <a:prstGeom prst="rect">
            <a:avLst/>
          </a:prstGeom>
        </p:spPr>
        <p:txBody>
          <a:bodyPr wrap="square">
            <a:spAutoFit/>
          </a:bodyPr>
          <a:lstStyle/>
          <a:p>
            <a:r>
              <a:rPr lang="ru-RU" sz="1400" b="1" dirty="0">
                <a:latin typeface="Times New Roman" panose="02020603050405020304" pitchFamily="18" charset="0"/>
                <a:cs typeface="Times New Roman" panose="02020603050405020304" pitchFamily="18" charset="0"/>
              </a:rPr>
              <a:t>Вознаграждение членов научной </a:t>
            </a:r>
            <a:r>
              <a:rPr lang="ru-RU" sz="1400" b="1" dirty="0" smtClean="0">
                <a:latin typeface="Times New Roman" panose="02020603050405020304" pitchFamily="18" charset="0"/>
                <a:cs typeface="Times New Roman" panose="02020603050405020304" pitchFamily="18" charset="0"/>
              </a:rPr>
              <a:t>группы</a:t>
            </a:r>
          </a:p>
          <a:p>
            <a:endParaRPr lang="ru-RU" sz="1400" b="1" dirty="0">
              <a:latin typeface="Times New Roman" panose="02020603050405020304" pitchFamily="18" charset="0"/>
              <a:cs typeface="Times New Roman" panose="02020603050405020304" pitchFamily="18" charset="0"/>
            </a:endParaRPr>
          </a:p>
          <a:p>
            <a:r>
              <a:rPr lang="ru-RU" sz="1400" dirty="0" smtClean="0">
                <a:latin typeface="Times New Roman" panose="02020603050405020304" pitchFamily="18" charset="0"/>
                <a:cs typeface="Times New Roman" panose="02020603050405020304" pitchFamily="18" charset="0"/>
              </a:rPr>
              <a:t>1.1. Служебная </a:t>
            </a:r>
            <a:r>
              <a:rPr lang="ru-RU" sz="1400" dirty="0">
                <a:latin typeface="Times New Roman" panose="02020603050405020304" pitchFamily="18" charset="0"/>
                <a:cs typeface="Times New Roman" panose="02020603050405020304" pitchFamily="18" charset="0"/>
              </a:rPr>
              <a:t>записка Руководителя проекта (руководителя направления) о создании научного коллектива (научной группы) / внесении изменений в состав научного коллектива (научной группы);</a:t>
            </a:r>
          </a:p>
          <a:p>
            <a:r>
              <a:rPr lang="ru-RU" sz="1400" dirty="0" smtClean="0">
                <a:latin typeface="Times New Roman" panose="02020603050405020304" pitchFamily="18" charset="0"/>
                <a:cs typeface="Times New Roman" panose="02020603050405020304" pitchFamily="18" charset="0"/>
              </a:rPr>
              <a:t>1.2. Приказ </a:t>
            </a:r>
            <a:r>
              <a:rPr lang="ru-RU" sz="1400" dirty="0">
                <a:latin typeface="Times New Roman" panose="02020603050405020304" pitchFamily="18" charset="0"/>
                <a:cs typeface="Times New Roman" panose="02020603050405020304" pitchFamily="18" charset="0"/>
              </a:rPr>
              <a:t>о создании научного коллектива (научной группы) / внесении изменений в состав научной группы;</a:t>
            </a:r>
          </a:p>
          <a:p>
            <a:r>
              <a:rPr lang="ru-RU" sz="1400" dirty="0" smtClean="0">
                <a:latin typeface="Times New Roman" panose="02020603050405020304" pitchFamily="18" charset="0"/>
                <a:cs typeface="Times New Roman" panose="02020603050405020304" pitchFamily="18" charset="0"/>
              </a:rPr>
              <a:t>1.3. Трудовой </a:t>
            </a:r>
            <a:r>
              <a:rPr lang="ru-RU" sz="1400" dirty="0">
                <a:latin typeface="Times New Roman" panose="02020603050405020304" pitchFamily="18" charset="0"/>
                <a:cs typeface="Times New Roman" panose="02020603050405020304" pitchFamily="18" charset="0"/>
              </a:rPr>
              <a:t>договор Руководителя проекта (руководителей направлений)</a:t>
            </a:r>
          </a:p>
          <a:p>
            <a:r>
              <a:rPr lang="ru-RU" sz="1400" dirty="0" smtClean="0">
                <a:latin typeface="Times New Roman" panose="02020603050405020304" pitchFamily="18" charset="0"/>
                <a:cs typeface="Times New Roman" panose="02020603050405020304" pitchFamily="18" charset="0"/>
              </a:rPr>
              <a:t>1.4. Трудовые </a:t>
            </a:r>
            <a:r>
              <a:rPr lang="ru-RU" sz="1400" dirty="0">
                <a:latin typeface="Times New Roman" panose="02020603050405020304" pitchFamily="18" charset="0"/>
                <a:cs typeface="Times New Roman" panose="02020603050405020304" pitchFamily="18" charset="0"/>
              </a:rPr>
              <a:t>договора иностранных ученых, приглашенных кандидатов наук, сотрудников, пришедших из иных организаций (для конкурса на создание лаборатории)</a:t>
            </a:r>
          </a:p>
          <a:p>
            <a:r>
              <a:rPr lang="ru-RU" sz="1400" dirty="0" smtClean="0">
                <a:latin typeface="Times New Roman" panose="02020603050405020304" pitchFamily="18" charset="0"/>
                <a:cs typeface="Times New Roman" panose="02020603050405020304" pitchFamily="18" charset="0"/>
              </a:rPr>
              <a:t>1.5. Гражданско-правовые </a:t>
            </a:r>
            <a:r>
              <a:rPr lang="ru-RU" sz="1400" dirty="0">
                <a:latin typeface="Times New Roman" panose="02020603050405020304" pitchFamily="18" charset="0"/>
                <a:cs typeface="Times New Roman" panose="02020603050405020304" pitchFamily="18" charset="0"/>
              </a:rPr>
              <a:t>договора и акты сдачи-приемки к ним с членами научного коллектива (научной группы)</a:t>
            </a:r>
          </a:p>
          <a:p>
            <a:r>
              <a:rPr lang="ru-RU" sz="1400" dirty="0" smtClean="0">
                <a:latin typeface="Times New Roman" panose="02020603050405020304" pitchFamily="18" charset="0"/>
                <a:cs typeface="Times New Roman" panose="02020603050405020304" pitchFamily="18" charset="0"/>
              </a:rPr>
              <a:t>1.6. Трудовые </a:t>
            </a:r>
            <a:r>
              <a:rPr lang="ru-RU" sz="1400" dirty="0">
                <a:latin typeface="Times New Roman" panose="02020603050405020304" pitchFamily="18" charset="0"/>
                <a:cs typeface="Times New Roman" panose="02020603050405020304" pitchFamily="18" charset="0"/>
              </a:rPr>
              <a:t>договора остальных членов научной группы (по запросу комиссии). </a:t>
            </a:r>
          </a:p>
          <a:p>
            <a:r>
              <a:rPr lang="ru-RU" sz="1400" dirty="0" smtClean="0">
                <a:latin typeface="Times New Roman" panose="02020603050405020304" pitchFamily="18" charset="0"/>
                <a:cs typeface="Times New Roman" panose="02020603050405020304" pitchFamily="18" charset="0"/>
              </a:rPr>
              <a:t>1.7. Служебные </a:t>
            </a:r>
            <a:r>
              <a:rPr lang="ru-RU" sz="1400" dirty="0">
                <a:latin typeface="Times New Roman" panose="02020603050405020304" pitchFamily="18" charset="0"/>
                <a:cs typeface="Times New Roman" panose="02020603050405020304" pitchFamily="18" charset="0"/>
              </a:rPr>
              <a:t>записки руководителя проекта о выплате вознаграждения членам научной группы;</a:t>
            </a:r>
          </a:p>
          <a:p>
            <a:r>
              <a:rPr lang="ru-RU" sz="1400" dirty="0" smtClean="0">
                <a:latin typeface="Times New Roman" panose="02020603050405020304" pitchFamily="18" charset="0"/>
                <a:cs typeface="Times New Roman" panose="02020603050405020304" pitchFamily="18" charset="0"/>
              </a:rPr>
              <a:t>1.8. Локальные </a:t>
            </a:r>
            <a:r>
              <a:rPr lang="ru-RU" sz="1400" dirty="0">
                <a:latin typeface="Times New Roman" panose="02020603050405020304" pitchFamily="18" charset="0"/>
                <a:cs typeface="Times New Roman" panose="02020603050405020304" pitchFamily="18" charset="0"/>
              </a:rPr>
              <a:t>акты или организационно-распорядительные документы, определяющие обязанности каждого члена научного коллектива (научной группы) по реализации проекта в отчетном периоде или части отчетного периода;</a:t>
            </a:r>
          </a:p>
          <a:p>
            <a:r>
              <a:rPr lang="ru-RU" sz="1400" dirty="0" smtClean="0">
                <a:latin typeface="Times New Roman" panose="02020603050405020304" pitchFamily="18" charset="0"/>
                <a:cs typeface="Times New Roman" panose="02020603050405020304" pitchFamily="18" charset="0"/>
              </a:rPr>
              <a:t>1.9. Локальные </a:t>
            </a:r>
            <a:r>
              <a:rPr lang="ru-RU" sz="1400" dirty="0">
                <a:latin typeface="Times New Roman" panose="02020603050405020304" pitchFamily="18" charset="0"/>
                <a:cs typeface="Times New Roman" panose="02020603050405020304" pitchFamily="18" charset="0"/>
              </a:rPr>
              <a:t>акты Организации о выплате разовых доплат членам научной группы – штатным сотрудникам Организации;</a:t>
            </a:r>
          </a:p>
          <a:p>
            <a:r>
              <a:rPr lang="ru-RU" sz="1400" dirty="0" smtClean="0">
                <a:latin typeface="Times New Roman" panose="02020603050405020304" pitchFamily="18" charset="0"/>
                <a:cs typeface="Times New Roman" panose="02020603050405020304" pitchFamily="18" charset="0"/>
              </a:rPr>
              <a:t>1.10. Расчетная/расчетно-платежная </a:t>
            </a:r>
            <a:r>
              <a:rPr lang="ru-RU" sz="1400" dirty="0">
                <a:latin typeface="Times New Roman" panose="02020603050405020304" pitchFamily="18" charset="0"/>
                <a:cs typeface="Times New Roman" panose="02020603050405020304" pitchFamily="18" charset="0"/>
              </a:rPr>
              <a:t>ведомость с начисленной за счет средств гранта суммой вознаграждений членов научной группы; </a:t>
            </a:r>
          </a:p>
          <a:p>
            <a:r>
              <a:rPr lang="ru-RU" sz="1400" dirty="0" smtClean="0">
                <a:latin typeface="Times New Roman" panose="02020603050405020304" pitchFamily="18" charset="0"/>
                <a:cs typeface="Times New Roman" panose="02020603050405020304" pitchFamily="18" charset="0"/>
              </a:rPr>
              <a:t>1.11. Платежные </a:t>
            </a:r>
            <a:r>
              <a:rPr lang="ru-RU" sz="1400" dirty="0">
                <a:latin typeface="Times New Roman" panose="02020603050405020304" pitchFamily="18" charset="0"/>
                <a:cs typeface="Times New Roman" panose="02020603050405020304" pitchFamily="18" charset="0"/>
              </a:rPr>
              <a:t>поручения/платежные ведомости/расходные кассовые ордера (далее - РКО), подтверждающие перечисление/выдачу вознаграждения, страховых взносов во внебюджетные фонды;</a:t>
            </a:r>
          </a:p>
          <a:p>
            <a:r>
              <a:rPr lang="ru-RU" sz="1400" dirty="0" smtClean="0">
                <a:latin typeface="Times New Roman" panose="02020603050405020304" pitchFamily="18" charset="0"/>
                <a:cs typeface="Times New Roman" panose="02020603050405020304" pitchFamily="18" charset="0"/>
              </a:rPr>
              <a:t>1.12. Бухгалтерская </a:t>
            </a:r>
            <a:r>
              <a:rPr lang="ru-RU" sz="1400" dirty="0">
                <a:latin typeface="Times New Roman" panose="02020603050405020304" pitchFamily="18" charset="0"/>
                <a:cs typeface="Times New Roman" panose="02020603050405020304" pitchFamily="18" charset="0"/>
              </a:rPr>
              <a:t>справка-расчет суммы страховых взносов во внебюджетные фонды, начисленной на сумму вознаграждения членов научной группы; </a:t>
            </a:r>
          </a:p>
        </p:txBody>
      </p:sp>
    </p:spTree>
    <p:extLst>
      <p:ext uri="{BB962C8B-B14F-4D97-AF65-F5344CB8AC3E}">
        <p14:creationId xmlns:p14="http://schemas.microsoft.com/office/powerpoint/2010/main" val="4191480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6" name="Прямоугольник 5"/>
          <p:cNvSpPr/>
          <p:nvPr/>
        </p:nvSpPr>
        <p:spPr>
          <a:xfrm>
            <a:off x="107504" y="908720"/>
            <a:ext cx="878497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Каждый расход средств гранта и </a:t>
            </a:r>
            <a:r>
              <a:rPr kumimoji="0" lang="ru-RU" sz="1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софинансирования</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(при наличии) должен быть обоснован и подтвержден следующими документами:</a:t>
            </a:r>
          </a:p>
        </p:txBody>
      </p:sp>
      <p:sp>
        <p:nvSpPr>
          <p:cNvPr id="7" name="Прямоугольник 6"/>
          <p:cNvSpPr/>
          <p:nvPr/>
        </p:nvSpPr>
        <p:spPr>
          <a:xfrm>
            <a:off x="107504" y="1700808"/>
            <a:ext cx="8856984" cy="4401205"/>
          </a:xfrm>
          <a:prstGeom prst="rect">
            <a:avLst/>
          </a:prstGeom>
        </p:spPr>
        <p:txBody>
          <a:bodyPr wrap="square">
            <a:spAutoFit/>
          </a:bodyPr>
          <a:lstStyle/>
          <a:p>
            <a:pPr lvl="0"/>
            <a:r>
              <a:rPr lang="ru-RU" sz="1400" b="1" dirty="0">
                <a:solidFill>
                  <a:prstClr val="black"/>
                </a:solidFill>
                <a:latin typeface="Times New Roman" panose="02020603050405020304" pitchFamily="18" charset="0"/>
                <a:cs typeface="Times New Roman" panose="02020603050405020304" pitchFamily="18" charset="0"/>
              </a:rPr>
              <a:t>Вознаграждение вспомогательному </a:t>
            </a:r>
            <a:r>
              <a:rPr lang="ru-RU" sz="1400" b="1" dirty="0" smtClean="0">
                <a:solidFill>
                  <a:prstClr val="black"/>
                </a:solidFill>
                <a:latin typeface="Times New Roman" panose="02020603050405020304" pitchFamily="18" charset="0"/>
                <a:cs typeface="Times New Roman" panose="02020603050405020304" pitchFamily="18" charset="0"/>
              </a:rPr>
              <a:t>персоналу</a:t>
            </a:r>
          </a:p>
          <a:p>
            <a:pPr lvl="0"/>
            <a:endParaRPr lang="ru-RU" sz="1400" b="1" dirty="0">
              <a:solidFill>
                <a:prstClr val="black"/>
              </a:solidFill>
              <a:latin typeface="Times New Roman" panose="02020603050405020304" pitchFamily="18" charset="0"/>
              <a:cs typeface="Times New Roman" panose="02020603050405020304" pitchFamily="18" charset="0"/>
            </a:endParaRPr>
          </a:p>
          <a:p>
            <a:pPr lvl="0"/>
            <a:r>
              <a:rPr lang="ru-RU" sz="1400" dirty="0" smtClean="0">
                <a:solidFill>
                  <a:prstClr val="black"/>
                </a:solidFill>
                <a:latin typeface="Times New Roman" panose="02020603050405020304" pitchFamily="18" charset="0"/>
                <a:cs typeface="Times New Roman" panose="02020603050405020304" pitchFamily="18" charset="0"/>
              </a:rPr>
              <a:t>2.1. Служебная </a:t>
            </a:r>
            <a:r>
              <a:rPr lang="ru-RU" sz="1400" dirty="0">
                <a:solidFill>
                  <a:prstClr val="black"/>
                </a:solidFill>
                <a:latin typeface="Times New Roman" panose="02020603050405020304" pitchFamily="18" charset="0"/>
                <a:cs typeface="Times New Roman" panose="02020603050405020304" pitchFamily="18" charset="0"/>
              </a:rPr>
              <a:t>записка Руководителя проекта (руководителя направления) о необходимости привлечения для реализации Проекта вспомогательного персонала;</a:t>
            </a:r>
          </a:p>
          <a:p>
            <a:pPr lvl="0"/>
            <a:r>
              <a:rPr lang="ru-RU" sz="1400" dirty="0" smtClean="0">
                <a:solidFill>
                  <a:prstClr val="black"/>
                </a:solidFill>
                <a:latin typeface="Times New Roman" panose="02020603050405020304" pitchFamily="18" charset="0"/>
                <a:cs typeface="Times New Roman" panose="02020603050405020304" pitchFamily="18" charset="0"/>
              </a:rPr>
              <a:t>2.2. Трудовой </a:t>
            </a:r>
            <a:r>
              <a:rPr lang="ru-RU" sz="1400" dirty="0">
                <a:solidFill>
                  <a:prstClr val="black"/>
                </a:solidFill>
                <a:latin typeface="Times New Roman" panose="02020603050405020304" pitchFamily="18" charset="0"/>
                <a:cs typeface="Times New Roman" panose="02020603050405020304" pitchFamily="18" charset="0"/>
              </a:rPr>
              <a:t>договор или дополнение к трудовому договору лиц категории «вспомогательный персонал» (по запросу комиссии)</a:t>
            </a:r>
          </a:p>
          <a:p>
            <a:pPr lvl="0"/>
            <a:r>
              <a:rPr lang="ru-RU" sz="1400" dirty="0" smtClean="0">
                <a:solidFill>
                  <a:prstClr val="black"/>
                </a:solidFill>
                <a:latin typeface="Times New Roman" panose="02020603050405020304" pitchFamily="18" charset="0"/>
                <a:cs typeface="Times New Roman" panose="02020603050405020304" pitchFamily="18" charset="0"/>
              </a:rPr>
              <a:t>2.3. Гражданско-правовые </a:t>
            </a:r>
            <a:r>
              <a:rPr lang="ru-RU" sz="1400" dirty="0">
                <a:solidFill>
                  <a:prstClr val="black"/>
                </a:solidFill>
                <a:latin typeface="Times New Roman" panose="02020603050405020304" pitchFamily="18" charset="0"/>
                <a:cs typeface="Times New Roman" panose="02020603050405020304" pitchFamily="18" charset="0"/>
              </a:rPr>
              <a:t>договора и акты сдачи-приемки к ним с лицами категории «вспомогательный персонал»; </a:t>
            </a:r>
          </a:p>
          <a:p>
            <a:pPr lvl="0"/>
            <a:r>
              <a:rPr lang="ru-RU" sz="1400" dirty="0" smtClean="0">
                <a:solidFill>
                  <a:prstClr val="black"/>
                </a:solidFill>
                <a:latin typeface="Times New Roman" panose="02020603050405020304" pitchFamily="18" charset="0"/>
                <a:cs typeface="Times New Roman" panose="02020603050405020304" pitchFamily="18" charset="0"/>
              </a:rPr>
              <a:t>2.4. Служебные </a:t>
            </a:r>
            <a:r>
              <a:rPr lang="ru-RU" sz="1400" dirty="0">
                <a:solidFill>
                  <a:prstClr val="black"/>
                </a:solidFill>
                <a:latin typeface="Times New Roman" panose="02020603050405020304" pitchFamily="18" charset="0"/>
                <a:cs typeface="Times New Roman" panose="02020603050405020304" pitchFamily="18" charset="0"/>
              </a:rPr>
              <a:t>записки руководителя проекта о выплате вознаграждения вспомогательному персоналу;</a:t>
            </a:r>
          </a:p>
          <a:p>
            <a:pPr lvl="0"/>
            <a:r>
              <a:rPr lang="ru-RU" sz="1400" dirty="0" smtClean="0">
                <a:solidFill>
                  <a:prstClr val="black"/>
                </a:solidFill>
                <a:latin typeface="Times New Roman" panose="02020603050405020304" pitchFamily="18" charset="0"/>
                <a:cs typeface="Times New Roman" panose="02020603050405020304" pitchFamily="18" charset="0"/>
              </a:rPr>
              <a:t>2.5. Локальные </a:t>
            </a:r>
            <a:r>
              <a:rPr lang="ru-RU" sz="1400" dirty="0">
                <a:solidFill>
                  <a:prstClr val="black"/>
                </a:solidFill>
                <a:latin typeface="Times New Roman" panose="02020603050405020304" pitchFamily="18" charset="0"/>
                <a:cs typeface="Times New Roman" panose="02020603050405020304" pitchFamily="18" charset="0"/>
              </a:rPr>
              <a:t>акты или организационно-распорядительные документы, определяющие виды работ, выполняемые вспомогательным персоналом (каждым человеком отдельно) в рамках реализации проекта в отчетном периоде или части отчетного периода;</a:t>
            </a:r>
          </a:p>
          <a:p>
            <a:pPr lvl="0"/>
            <a:r>
              <a:rPr lang="ru-RU" sz="1400" dirty="0" smtClean="0">
                <a:solidFill>
                  <a:prstClr val="black"/>
                </a:solidFill>
                <a:latin typeface="Times New Roman" panose="02020603050405020304" pitchFamily="18" charset="0"/>
                <a:cs typeface="Times New Roman" panose="02020603050405020304" pitchFamily="18" charset="0"/>
              </a:rPr>
              <a:t>2.6. Локальные </a:t>
            </a:r>
            <a:r>
              <a:rPr lang="ru-RU" sz="1400" dirty="0">
                <a:solidFill>
                  <a:prstClr val="black"/>
                </a:solidFill>
                <a:latin typeface="Times New Roman" panose="02020603050405020304" pitchFamily="18" charset="0"/>
                <a:cs typeface="Times New Roman" panose="02020603050405020304" pitchFamily="18" charset="0"/>
              </a:rPr>
              <a:t>акты Организации о выплате вознаграждений вспомогательному персоналу;</a:t>
            </a:r>
          </a:p>
          <a:p>
            <a:pPr lvl="0"/>
            <a:r>
              <a:rPr lang="ru-RU" sz="1400" dirty="0" smtClean="0">
                <a:solidFill>
                  <a:prstClr val="black"/>
                </a:solidFill>
                <a:latin typeface="Times New Roman" panose="02020603050405020304" pitchFamily="18" charset="0"/>
                <a:cs typeface="Times New Roman" panose="02020603050405020304" pitchFamily="18" charset="0"/>
              </a:rPr>
              <a:t>2.7. Расчетная/расчетно-платежная </a:t>
            </a:r>
            <a:r>
              <a:rPr lang="ru-RU" sz="1400" dirty="0">
                <a:solidFill>
                  <a:prstClr val="black"/>
                </a:solidFill>
                <a:latin typeface="Times New Roman" panose="02020603050405020304" pitchFamily="18" charset="0"/>
                <a:cs typeface="Times New Roman" panose="02020603050405020304" pitchFamily="18" charset="0"/>
              </a:rPr>
              <a:t>ведомость с начисленной за счет средств Гранта суммой вознаграждений вспомогательному персоналу; </a:t>
            </a:r>
          </a:p>
          <a:p>
            <a:pPr lvl="0"/>
            <a:r>
              <a:rPr lang="ru-RU" sz="1400" dirty="0" smtClean="0">
                <a:solidFill>
                  <a:prstClr val="black"/>
                </a:solidFill>
                <a:latin typeface="Times New Roman" panose="02020603050405020304" pitchFamily="18" charset="0"/>
                <a:cs typeface="Times New Roman" panose="02020603050405020304" pitchFamily="18" charset="0"/>
              </a:rPr>
              <a:t>2.8. Платежные </a:t>
            </a:r>
            <a:r>
              <a:rPr lang="ru-RU" sz="1400" dirty="0">
                <a:solidFill>
                  <a:prstClr val="black"/>
                </a:solidFill>
                <a:latin typeface="Times New Roman" panose="02020603050405020304" pitchFamily="18" charset="0"/>
                <a:cs typeface="Times New Roman" panose="02020603050405020304" pitchFamily="18" charset="0"/>
              </a:rPr>
              <a:t>поручения /платежные ведомости/РКО, подтверждающие перечисление /выдачу вознаграждения, НДФЛ, страховых взносов во внебюджетные фонды;</a:t>
            </a:r>
          </a:p>
          <a:p>
            <a:pPr lvl="0"/>
            <a:r>
              <a:rPr lang="ru-RU" sz="1400" dirty="0" smtClean="0">
                <a:solidFill>
                  <a:prstClr val="black"/>
                </a:solidFill>
                <a:latin typeface="Times New Roman" panose="02020603050405020304" pitchFamily="18" charset="0"/>
                <a:cs typeface="Times New Roman" panose="02020603050405020304" pitchFamily="18" charset="0"/>
              </a:rPr>
              <a:t>2.9. Бухгалтерская </a:t>
            </a:r>
            <a:r>
              <a:rPr lang="ru-RU" sz="1400" dirty="0">
                <a:solidFill>
                  <a:prstClr val="black"/>
                </a:solidFill>
                <a:latin typeface="Times New Roman" panose="02020603050405020304" pitchFamily="18" charset="0"/>
                <a:cs typeface="Times New Roman" panose="02020603050405020304" pitchFamily="18" charset="0"/>
              </a:rPr>
              <a:t>справка-расчет суммы страховых взносов во внебюджетные фонды, начисленной на сумму вознаграждения вспомогательного персонала;</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65743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6" name="Прямоугольник 5"/>
          <p:cNvSpPr/>
          <p:nvPr/>
        </p:nvSpPr>
        <p:spPr>
          <a:xfrm>
            <a:off x="107504" y="908720"/>
            <a:ext cx="878497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Каждый расход средств гранта и </a:t>
            </a:r>
            <a:r>
              <a:rPr kumimoji="0" lang="ru-RU" sz="1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софинансирования</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(при наличии) должен быть обоснован и подтвержден следующими документами:</a:t>
            </a:r>
          </a:p>
        </p:txBody>
      </p:sp>
      <p:sp>
        <p:nvSpPr>
          <p:cNvPr id="7" name="Прямоугольник 6"/>
          <p:cNvSpPr/>
          <p:nvPr/>
        </p:nvSpPr>
        <p:spPr>
          <a:xfrm>
            <a:off x="107504" y="1628800"/>
            <a:ext cx="8856984" cy="5262979"/>
          </a:xfrm>
          <a:prstGeom prst="rect">
            <a:avLst/>
          </a:prstGeom>
        </p:spPr>
        <p:txBody>
          <a:bodyPr wrap="square">
            <a:spAutoFit/>
          </a:bodyPr>
          <a:lstStyle/>
          <a:p>
            <a:pPr lvl="0"/>
            <a:r>
              <a:rPr lang="ru-RU" sz="1400" b="1" dirty="0" smtClean="0">
                <a:solidFill>
                  <a:prstClr val="black"/>
                </a:solidFill>
                <a:latin typeface="Times New Roman" panose="02020603050405020304" pitchFamily="18" charset="0"/>
                <a:cs typeface="Times New Roman" panose="02020603050405020304" pitchFamily="18" charset="0"/>
              </a:rPr>
              <a:t>Оплата </a:t>
            </a:r>
            <a:r>
              <a:rPr lang="ru-RU" sz="1400" b="1" dirty="0">
                <a:solidFill>
                  <a:prstClr val="black"/>
                </a:solidFill>
                <a:latin typeface="Times New Roman" panose="02020603050405020304" pitchFamily="18" charset="0"/>
                <a:cs typeface="Times New Roman" panose="02020603050405020304" pitchFamily="18" charset="0"/>
              </a:rPr>
              <a:t>услуг сторонних </a:t>
            </a:r>
            <a:r>
              <a:rPr lang="ru-RU" sz="1400" b="1" dirty="0" smtClean="0">
                <a:solidFill>
                  <a:prstClr val="black"/>
                </a:solidFill>
                <a:latin typeface="Times New Roman" panose="02020603050405020304" pitchFamily="18" charset="0"/>
                <a:cs typeface="Times New Roman" panose="02020603050405020304" pitchFamily="18" charset="0"/>
              </a:rPr>
              <a:t>организаций</a:t>
            </a:r>
          </a:p>
          <a:p>
            <a:pPr lvl="0"/>
            <a:endParaRPr lang="ru-RU" sz="1400" b="1" dirty="0" smtClean="0">
              <a:solidFill>
                <a:prstClr val="black"/>
              </a:solidFill>
              <a:latin typeface="Times New Roman" panose="02020603050405020304" pitchFamily="18" charset="0"/>
              <a:cs typeface="Times New Roman" panose="02020603050405020304" pitchFamily="18" charset="0"/>
            </a:endParaRPr>
          </a:p>
          <a:p>
            <a:pPr lvl="0"/>
            <a:r>
              <a:rPr lang="ru-RU" sz="1400" dirty="0" smtClean="0">
                <a:solidFill>
                  <a:prstClr val="black"/>
                </a:solidFill>
                <a:latin typeface="Times New Roman" panose="02020603050405020304" pitchFamily="18" charset="0"/>
                <a:cs typeface="Times New Roman" panose="02020603050405020304" pitchFamily="18" charset="0"/>
              </a:rPr>
              <a:t>3.1. Служебная </a:t>
            </a:r>
            <a:r>
              <a:rPr lang="ru-RU" sz="1400" dirty="0">
                <a:solidFill>
                  <a:prstClr val="black"/>
                </a:solidFill>
                <a:latin typeface="Times New Roman" panose="02020603050405020304" pitchFamily="18" charset="0"/>
                <a:cs typeface="Times New Roman" panose="02020603050405020304" pitchFamily="18" charset="0"/>
              </a:rPr>
              <a:t>записка Руководителя проекта (руководителя направления) о необходимости выполнения определенных видов фундаментальных научных исследований и/или поисковых научных исследований или их отдельной части сторонними организациями; </a:t>
            </a:r>
          </a:p>
          <a:p>
            <a:pPr lvl="0"/>
            <a:r>
              <a:rPr lang="ru-RU" sz="1400" dirty="0" smtClean="0">
                <a:solidFill>
                  <a:prstClr val="black"/>
                </a:solidFill>
                <a:latin typeface="Times New Roman" panose="02020603050405020304" pitchFamily="18" charset="0"/>
                <a:cs typeface="Times New Roman" panose="02020603050405020304" pitchFamily="18" charset="0"/>
              </a:rPr>
              <a:t>3.2. Договор </a:t>
            </a:r>
            <a:r>
              <a:rPr lang="ru-RU" sz="1400" dirty="0">
                <a:solidFill>
                  <a:prstClr val="black"/>
                </a:solidFill>
                <a:latin typeface="Times New Roman" panose="02020603050405020304" pitchFamily="18" charset="0"/>
                <a:cs typeface="Times New Roman" panose="02020603050405020304" pitchFamily="18" charset="0"/>
              </a:rPr>
              <a:t>(-ы) на выполнение работ;</a:t>
            </a:r>
          </a:p>
          <a:p>
            <a:pPr lvl="0"/>
            <a:r>
              <a:rPr lang="ru-RU" sz="1400" dirty="0" smtClean="0">
                <a:solidFill>
                  <a:prstClr val="black"/>
                </a:solidFill>
                <a:latin typeface="Times New Roman" panose="02020603050405020304" pitchFamily="18" charset="0"/>
                <a:cs typeface="Times New Roman" panose="02020603050405020304" pitchFamily="18" charset="0"/>
              </a:rPr>
              <a:t>3.3. Отчет </a:t>
            </a:r>
            <a:r>
              <a:rPr lang="ru-RU" sz="1400" dirty="0">
                <a:solidFill>
                  <a:prstClr val="black"/>
                </a:solidFill>
                <a:latin typeface="Times New Roman" panose="02020603050405020304" pitchFamily="18" charset="0"/>
                <a:cs typeface="Times New Roman" panose="02020603050405020304" pitchFamily="18" charset="0"/>
              </a:rPr>
              <a:t>(-ы) сторонних организаций о выполненных работах в рамках договора;</a:t>
            </a:r>
          </a:p>
          <a:p>
            <a:pPr lvl="0"/>
            <a:r>
              <a:rPr lang="ru-RU" sz="1400" dirty="0" smtClean="0">
                <a:solidFill>
                  <a:prstClr val="black"/>
                </a:solidFill>
                <a:latin typeface="Times New Roman" panose="02020603050405020304" pitchFamily="18" charset="0"/>
                <a:cs typeface="Times New Roman" panose="02020603050405020304" pitchFamily="18" charset="0"/>
              </a:rPr>
              <a:t>3.4. Акт </a:t>
            </a:r>
            <a:r>
              <a:rPr lang="ru-RU" sz="1400" dirty="0">
                <a:solidFill>
                  <a:prstClr val="black"/>
                </a:solidFill>
                <a:latin typeface="Times New Roman" panose="02020603050405020304" pitchFamily="18" charset="0"/>
                <a:cs typeface="Times New Roman" panose="02020603050405020304" pitchFamily="18" charset="0"/>
              </a:rPr>
              <a:t>(-ы) выполненных работ;</a:t>
            </a:r>
          </a:p>
          <a:p>
            <a:pPr lvl="0"/>
            <a:r>
              <a:rPr lang="ru-RU" sz="1400" dirty="0" smtClean="0">
                <a:solidFill>
                  <a:prstClr val="black"/>
                </a:solidFill>
                <a:latin typeface="Times New Roman" panose="02020603050405020304" pitchFamily="18" charset="0"/>
                <a:cs typeface="Times New Roman" panose="02020603050405020304" pitchFamily="18" charset="0"/>
              </a:rPr>
              <a:t>3.5. Счет </a:t>
            </a:r>
            <a:r>
              <a:rPr lang="ru-RU" sz="1400" dirty="0">
                <a:solidFill>
                  <a:prstClr val="black"/>
                </a:solidFill>
                <a:latin typeface="Times New Roman" panose="02020603050405020304" pitchFamily="18" charset="0"/>
                <a:cs typeface="Times New Roman" panose="02020603050405020304" pitchFamily="18" charset="0"/>
              </a:rPr>
              <a:t>(-а) на оплату с визой Руководителя проекта;</a:t>
            </a:r>
          </a:p>
          <a:p>
            <a:pPr lvl="0"/>
            <a:r>
              <a:rPr lang="ru-RU" sz="1400" dirty="0" smtClean="0">
                <a:solidFill>
                  <a:prstClr val="black"/>
                </a:solidFill>
                <a:latin typeface="Times New Roman" panose="02020603050405020304" pitchFamily="18" charset="0"/>
                <a:cs typeface="Times New Roman" panose="02020603050405020304" pitchFamily="18" charset="0"/>
              </a:rPr>
              <a:t>3.6. Платежные </a:t>
            </a:r>
            <a:r>
              <a:rPr lang="ru-RU" sz="1400" dirty="0">
                <a:solidFill>
                  <a:prstClr val="black"/>
                </a:solidFill>
                <a:latin typeface="Times New Roman" panose="02020603050405020304" pitchFamily="18" charset="0"/>
                <a:cs typeface="Times New Roman" panose="02020603050405020304" pitchFamily="18" charset="0"/>
              </a:rPr>
              <a:t>поручения, подтверждающие перечисление денежных средств</a:t>
            </a:r>
            <a:r>
              <a:rPr lang="ru-RU" sz="1400" dirty="0" smtClean="0">
                <a:solidFill>
                  <a:prstClr val="black"/>
                </a:solidFill>
                <a:latin typeface="Times New Roman" panose="02020603050405020304" pitchFamily="18" charset="0"/>
                <a:cs typeface="Times New Roman" panose="02020603050405020304" pitchFamily="18" charset="0"/>
              </a:rPr>
              <a:t>;</a:t>
            </a:r>
          </a:p>
          <a:p>
            <a:pPr lvl="0"/>
            <a:endParaRPr lang="ru-RU" sz="1400" dirty="0">
              <a:solidFill>
                <a:prstClr val="black"/>
              </a:solidFill>
              <a:latin typeface="Times New Roman" panose="02020603050405020304" pitchFamily="18" charset="0"/>
              <a:cs typeface="Times New Roman" panose="02020603050405020304" pitchFamily="18" charset="0"/>
            </a:endParaRPr>
          </a:p>
          <a:p>
            <a:pPr lvl="0"/>
            <a:r>
              <a:rPr lang="ru-RU" sz="1400" b="1" dirty="0">
                <a:solidFill>
                  <a:prstClr val="black"/>
                </a:solidFill>
                <a:latin typeface="Times New Roman" panose="02020603050405020304" pitchFamily="18" charset="0"/>
                <a:cs typeface="Times New Roman" panose="02020603050405020304" pitchFamily="18" charset="0"/>
              </a:rPr>
              <a:t>Расходы на приобретение оборудования и иного имущества, необходимых для проведения научного исследования (включая монтаж, пуско-наладку, обучение сотрудников и ремонт</a:t>
            </a:r>
            <a:r>
              <a:rPr lang="ru-RU" sz="1400" b="1" dirty="0" smtClean="0">
                <a:solidFill>
                  <a:prstClr val="black"/>
                </a:solidFill>
                <a:latin typeface="Times New Roman" panose="02020603050405020304" pitchFamily="18" charset="0"/>
                <a:cs typeface="Times New Roman" panose="02020603050405020304" pitchFamily="18" charset="0"/>
              </a:rPr>
              <a:t>)</a:t>
            </a:r>
          </a:p>
          <a:p>
            <a:pPr lvl="0"/>
            <a:endParaRPr lang="ru-RU" sz="800" b="1" dirty="0" smtClean="0">
              <a:solidFill>
                <a:prstClr val="black"/>
              </a:solidFill>
              <a:latin typeface="Times New Roman" panose="02020603050405020304" pitchFamily="18" charset="0"/>
              <a:cs typeface="Times New Roman" panose="02020603050405020304" pitchFamily="18" charset="0"/>
            </a:endParaRPr>
          </a:p>
          <a:p>
            <a:pPr lvl="0"/>
            <a:r>
              <a:rPr lang="ru-RU" sz="1400" dirty="0" smtClean="0">
                <a:solidFill>
                  <a:prstClr val="black"/>
                </a:solidFill>
                <a:latin typeface="Times New Roman" panose="02020603050405020304" pitchFamily="18" charset="0"/>
                <a:cs typeface="Times New Roman" panose="02020603050405020304" pitchFamily="18" charset="0"/>
              </a:rPr>
              <a:t>4.1. Служебная </a:t>
            </a:r>
            <a:r>
              <a:rPr lang="ru-RU" sz="1400" dirty="0">
                <a:solidFill>
                  <a:prstClr val="black"/>
                </a:solidFill>
                <a:latin typeface="Times New Roman" panose="02020603050405020304" pitchFamily="18" charset="0"/>
                <a:cs typeface="Times New Roman" panose="02020603050405020304" pitchFamily="18" charset="0"/>
              </a:rPr>
              <a:t>записка Руководителя проекта (руководителя направления) о необходимости приобретения оборудования и/или иного имущества для проведения научного исследования;</a:t>
            </a:r>
          </a:p>
          <a:p>
            <a:pPr lvl="0"/>
            <a:r>
              <a:rPr lang="ru-RU" sz="1400" dirty="0" smtClean="0">
                <a:solidFill>
                  <a:prstClr val="black"/>
                </a:solidFill>
                <a:latin typeface="Times New Roman" panose="02020603050405020304" pitchFamily="18" charset="0"/>
                <a:cs typeface="Times New Roman" panose="02020603050405020304" pitchFamily="18" charset="0"/>
              </a:rPr>
              <a:t>4.2. Договор </a:t>
            </a:r>
            <a:r>
              <a:rPr lang="ru-RU" sz="1400" dirty="0">
                <a:solidFill>
                  <a:prstClr val="black"/>
                </a:solidFill>
                <a:latin typeface="Times New Roman" panose="02020603050405020304" pitchFamily="18" charset="0"/>
                <a:cs typeface="Times New Roman" panose="02020603050405020304" pitchFamily="18" charset="0"/>
              </a:rPr>
              <a:t>(-ы) поставки/оказания услуг/выполнения работ;</a:t>
            </a:r>
          </a:p>
          <a:p>
            <a:pPr lvl="0"/>
            <a:r>
              <a:rPr lang="ru-RU" sz="1400" dirty="0" smtClean="0">
                <a:solidFill>
                  <a:prstClr val="black"/>
                </a:solidFill>
                <a:latin typeface="Times New Roman" panose="02020603050405020304" pitchFamily="18" charset="0"/>
                <a:cs typeface="Times New Roman" panose="02020603050405020304" pitchFamily="18" charset="0"/>
              </a:rPr>
              <a:t>4.3. Товарные/товарно-транспортные </a:t>
            </a:r>
            <a:r>
              <a:rPr lang="ru-RU" sz="1400" dirty="0">
                <a:solidFill>
                  <a:prstClr val="black"/>
                </a:solidFill>
                <a:latin typeface="Times New Roman" panose="02020603050405020304" pitchFamily="18" charset="0"/>
                <a:cs typeface="Times New Roman" panose="02020603050405020304" pitchFamily="18" charset="0"/>
              </a:rPr>
              <a:t>накладные, акт (-ы) сдачи-приемки оказанных услуг/ выполненных работ, счета-фактуры;</a:t>
            </a:r>
          </a:p>
          <a:p>
            <a:pPr lvl="0"/>
            <a:r>
              <a:rPr lang="ru-RU" sz="1400" dirty="0" smtClean="0">
                <a:solidFill>
                  <a:prstClr val="black"/>
                </a:solidFill>
                <a:latin typeface="Times New Roman" panose="02020603050405020304" pitchFamily="18" charset="0"/>
                <a:cs typeface="Times New Roman" panose="02020603050405020304" pitchFamily="18" charset="0"/>
              </a:rPr>
              <a:t>4.4. Счет </a:t>
            </a:r>
            <a:r>
              <a:rPr lang="ru-RU" sz="1400" dirty="0">
                <a:solidFill>
                  <a:prstClr val="black"/>
                </a:solidFill>
                <a:latin typeface="Times New Roman" panose="02020603050405020304" pitchFamily="18" charset="0"/>
                <a:cs typeface="Times New Roman" panose="02020603050405020304" pitchFamily="18" charset="0"/>
              </a:rPr>
              <a:t>(-а) на оплату с визой Руководителя проекта (руководителя направления) (визы на счетах могут быть заменены на иной документ, подтверждающий согласие Руководителя проекта (руководителя направления) на оплату по данной стоимости); </a:t>
            </a:r>
          </a:p>
          <a:p>
            <a:pPr lvl="0"/>
            <a:r>
              <a:rPr lang="ru-RU" sz="1400" dirty="0" smtClean="0">
                <a:solidFill>
                  <a:prstClr val="black"/>
                </a:solidFill>
                <a:latin typeface="Times New Roman" panose="02020603050405020304" pitchFamily="18" charset="0"/>
                <a:cs typeface="Times New Roman" panose="02020603050405020304" pitchFamily="18" charset="0"/>
              </a:rPr>
              <a:t>4.5. Платежные </a:t>
            </a:r>
            <a:r>
              <a:rPr lang="ru-RU" sz="1400" dirty="0">
                <a:solidFill>
                  <a:prstClr val="black"/>
                </a:solidFill>
                <a:latin typeface="Times New Roman" panose="02020603050405020304" pitchFamily="18" charset="0"/>
                <a:cs typeface="Times New Roman" panose="02020603050405020304" pitchFamily="18" charset="0"/>
              </a:rPr>
              <a:t>поручения, подтверждающие перечисление денежных средств;</a:t>
            </a:r>
          </a:p>
          <a:p>
            <a:pPr lvl="0"/>
            <a:r>
              <a:rPr lang="ru-RU" sz="1400" dirty="0" smtClean="0">
                <a:solidFill>
                  <a:prstClr val="black"/>
                </a:solidFill>
                <a:latin typeface="Times New Roman" panose="02020603050405020304" pitchFamily="18" charset="0"/>
                <a:cs typeface="Times New Roman" panose="02020603050405020304" pitchFamily="18" charset="0"/>
              </a:rPr>
              <a:t>4.6. Инвентарные </a:t>
            </a:r>
            <a:r>
              <a:rPr lang="ru-RU" sz="1400" dirty="0">
                <a:solidFill>
                  <a:prstClr val="black"/>
                </a:solidFill>
                <a:latin typeface="Times New Roman" panose="02020603050405020304" pitchFamily="18" charset="0"/>
                <a:cs typeface="Times New Roman" panose="02020603050405020304" pitchFamily="18" charset="0"/>
              </a:rPr>
              <a:t>карточки учета объектов основных средств</a:t>
            </a:r>
            <a:r>
              <a:rPr lang="ru-RU" sz="1400" dirty="0" smtClean="0">
                <a:solidFill>
                  <a:prstClr val="black"/>
                </a:solidFill>
                <a:latin typeface="Times New Roman" panose="02020603050405020304" pitchFamily="18" charset="0"/>
                <a:cs typeface="Times New Roman" panose="02020603050405020304" pitchFamily="18" charset="0"/>
              </a:rPr>
              <a:t>;</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51384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6" name="Прямоугольник 5"/>
          <p:cNvSpPr/>
          <p:nvPr/>
        </p:nvSpPr>
        <p:spPr>
          <a:xfrm>
            <a:off x="107504" y="908720"/>
            <a:ext cx="878497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Каждый расход средств гранта и </a:t>
            </a:r>
            <a:r>
              <a:rPr kumimoji="0" lang="ru-RU" sz="1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софинансирования</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(при наличии) должен быть обоснован и подтвержден следующими документами:</a:t>
            </a:r>
          </a:p>
        </p:txBody>
      </p:sp>
      <p:sp>
        <p:nvSpPr>
          <p:cNvPr id="7" name="Прямоугольник 6"/>
          <p:cNvSpPr/>
          <p:nvPr/>
        </p:nvSpPr>
        <p:spPr>
          <a:xfrm>
            <a:off x="107504" y="1628800"/>
            <a:ext cx="9036496" cy="5093702"/>
          </a:xfrm>
          <a:prstGeom prst="rect">
            <a:avLst/>
          </a:prstGeom>
        </p:spPr>
        <p:txBody>
          <a:bodyPr wrap="square">
            <a:spAutoFit/>
          </a:bodyPr>
          <a:lstStyle/>
          <a:p>
            <a:pPr lvl="0"/>
            <a:r>
              <a:rPr lang="ru-RU" sz="1300" b="1" dirty="0">
                <a:solidFill>
                  <a:prstClr val="black"/>
                </a:solidFill>
                <a:latin typeface="Times New Roman" panose="02020603050405020304" pitchFamily="18" charset="0"/>
                <a:cs typeface="Times New Roman" panose="02020603050405020304" pitchFamily="18" charset="0"/>
              </a:rPr>
              <a:t>Расходы на приобретение материалов и комплектующих для проведения научного </a:t>
            </a:r>
            <a:r>
              <a:rPr lang="ru-RU" sz="1300" b="1" dirty="0" smtClean="0">
                <a:solidFill>
                  <a:prstClr val="black"/>
                </a:solidFill>
                <a:latin typeface="Times New Roman" panose="02020603050405020304" pitchFamily="18" charset="0"/>
                <a:cs typeface="Times New Roman" panose="02020603050405020304" pitchFamily="18" charset="0"/>
              </a:rPr>
              <a:t>исследования</a:t>
            </a:r>
          </a:p>
          <a:p>
            <a:pPr lvl="0"/>
            <a:r>
              <a:rPr lang="ru-RU" sz="1300" dirty="0" smtClean="0">
                <a:solidFill>
                  <a:prstClr val="black"/>
                </a:solidFill>
                <a:latin typeface="Times New Roman" panose="02020603050405020304" pitchFamily="18" charset="0"/>
                <a:cs typeface="Times New Roman" panose="02020603050405020304" pitchFamily="18" charset="0"/>
              </a:rPr>
              <a:t>5.1. Служебная </a:t>
            </a:r>
            <a:r>
              <a:rPr lang="ru-RU" sz="1300" dirty="0">
                <a:solidFill>
                  <a:prstClr val="black"/>
                </a:solidFill>
                <a:latin typeface="Times New Roman" panose="02020603050405020304" pitchFamily="18" charset="0"/>
                <a:cs typeface="Times New Roman" panose="02020603050405020304" pitchFamily="18" charset="0"/>
              </a:rPr>
              <a:t>записка Руководителя проекта (руководителя направления) о необходимости приобретения материалов и комплектующих для проведения научного исследования;</a:t>
            </a:r>
          </a:p>
          <a:p>
            <a:pPr lvl="0"/>
            <a:r>
              <a:rPr lang="ru-RU" sz="1300" dirty="0" smtClean="0">
                <a:solidFill>
                  <a:prstClr val="black"/>
                </a:solidFill>
                <a:latin typeface="Times New Roman" panose="02020603050405020304" pitchFamily="18" charset="0"/>
                <a:cs typeface="Times New Roman" panose="02020603050405020304" pitchFamily="18" charset="0"/>
              </a:rPr>
              <a:t>5.2. Договор </a:t>
            </a:r>
            <a:r>
              <a:rPr lang="ru-RU" sz="1300" dirty="0">
                <a:solidFill>
                  <a:prstClr val="black"/>
                </a:solidFill>
                <a:latin typeface="Times New Roman" panose="02020603050405020304" pitchFamily="18" charset="0"/>
                <a:cs typeface="Times New Roman" panose="02020603050405020304" pitchFamily="18" charset="0"/>
              </a:rPr>
              <a:t>(-ы) поставки;</a:t>
            </a:r>
          </a:p>
          <a:p>
            <a:pPr lvl="0"/>
            <a:r>
              <a:rPr lang="ru-RU" sz="1300" dirty="0" smtClean="0">
                <a:solidFill>
                  <a:prstClr val="black"/>
                </a:solidFill>
                <a:latin typeface="Times New Roman" panose="02020603050405020304" pitchFamily="18" charset="0"/>
                <a:cs typeface="Times New Roman" panose="02020603050405020304" pitchFamily="18" charset="0"/>
              </a:rPr>
              <a:t>5.3. Товарные/товарно-транспортные </a:t>
            </a:r>
            <a:r>
              <a:rPr lang="ru-RU" sz="1300" dirty="0">
                <a:solidFill>
                  <a:prstClr val="black"/>
                </a:solidFill>
                <a:latin typeface="Times New Roman" panose="02020603050405020304" pitchFamily="18" charset="0"/>
                <a:cs typeface="Times New Roman" panose="02020603050405020304" pitchFamily="18" charset="0"/>
              </a:rPr>
              <a:t>накладные, счета-фактуры;</a:t>
            </a:r>
          </a:p>
          <a:p>
            <a:pPr lvl="0"/>
            <a:r>
              <a:rPr lang="ru-RU" sz="1300" dirty="0" smtClean="0">
                <a:solidFill>
                  <a:prstClr val="black"/>
                </a:solidFill>
                <a:latin typeface="Times New Roman" panose="02020603050405020304" pitchFamily="18" charset="0"/>
                <a:cs typeface="Times New Roman" panose="02020603050405020304" pitchFamily="18" charset="0"/>
              </a:rPr>
              <a:t>5.4. Счет </a:t>
            </a:r>
            <a:r>
              <a:rPr lang="ru-RU" sz="1300" dirty="0">
                <a:solidFill>
                  <a:prstClr val="black"/>
                </a:solidFill>
                <a:latin typeface="Times New Roman" panose="02020603050405020304" pitchFamily="18" charset="0"/>
                <a:cs typeface="Times New Roman" panose="02020603050405020304" pitchFamily="18" charset="0"/>
              </a:rPr>
              <a:t>(-а) на оплату с визой Руководителя проекта (руководителя направления) (визы на счетах могут быть заменены на иной документ, подтверждающий согласие Руководителя проекта (руководителя направления) на оплату по данной стоимости);</a:t>
            </a:r>
          </a:p>
          <a:p>
            <a:pPr lvl="0"/>
            <a:r>
              <a:rPr lang="ru-RU" sz="1300" dirty="0" smtClean="0">
                <a:solidFill>
                  <a:prstClr val="black"/>
                </a:solidFill>
                <a:latin typeface="Times New Roman" panose="02020603050405020304" pitchFamily="18" charset="0"/>
                <a:cs typeface="Times New Roman" panose="02020603050405020304" pitchFamily="18" charset="0"/>
              </a:rPr>
              <a:t>5.5. Платежные </a:t>
            </a:r>
            <a:r>
              <a:rPr lang="ru-RU" sz="1300" dirty="0">
                <a:solidFill>
                  <a:prstClr val="black"/>
                </a:solidFill>
                <a:latin typeface="Times New Roman" panose="02020603050405020304" pitchFamily="18" charset="0"/>
                <a:cs typeface="Times New Roman" panose="02020603050405020304" pitchFamily="18" charset="0"/>
              </a:rPr>
              <a:t>поручения, подтверждающие перечисление денежных средств;/авансовые отчеты/РКО;</a:t>
            </a:r>
          </a:p>
          <a:p>
            <a:pPr lvl="0"/>
            <a:r>
              <a:rPr lang="ru-RU" sz="1300" dirty="0" smtClean="0">
                <a:solidFill>
                  <a:prstClr val="black"/>
                </a:solidFill>
                <a:latin typeface="Times New Roman" panose="02020603050405020304" pitchFamily="18" charset="0"/>
                <a:cs typeface="Times New Roman" panose="02020603050405020304" pitchFamily="18" charset="0"/>
              </a:rPr>
              <a:t>5.6. Требование-накладная </a:t>
            </a:r>
            <a:r>
              <a:rPr lang="ru-RU" sz="1300" dirty="0">
                <a:solidFill>
                  <a:prstClr val="black"/>
                </a:solidFill>
                <a:latin typeface="Times New Roman" panose="02020603050405020304" pitchFamily="18" charset="0"/>
                <a:cs typeface="Times New Roman" panose="02020603050405020304" pitchFamily="18" charset="0"/>
              </a:rPr>
              <a:t>по списанию товарно-материальных ценностей на расходы по Соглашению</a:t>
            </a:r>
            <a:r>
              <a:rPr lang="ru-RU" sz="1300" dirty="0" smtClean="0">
                <a:solidFill>
                  <a:prstClr val="black"/>
                </a:solidFill>
                <a:latin typeface="Times New Roman" panose="02020603050405020304" pitchFamily="18" charset="0"/>
                <a:cs typeface="Times New Roman" panose="02020603050405020304" pitchFamily="18" charset="0"/>
              </a:rPr>
              <a:t>;</a:t>
            </a:r>
          </a:p>
          <a:p>
            <a:pPr lvl="0"/>
            <a:endParaRPr lang="ru-RU" sz="1300" dirty="0" smtClean="0">
              <a:solidFill>
                <a:prstClr val="black"/>
              </a:solidFill>
              <a:latin typeface="Times New Roman" panose="02020603050405020304" pitchFamily="18" charset="0"/>
              <a:cs typeface="Times New Roman" panose="02020603050405020304" pitchFamily="18" charset="0"/>
            </a:endParaRPr>
          </a:p>
          <a:p>
            <a:r>
              <a:rPr lang="ru-RU" sz="1300" b="1" dirty="0" smtClean="0">
                <a:solidFill>
                  <a:prstClr val="black"/>
                </a:solidFill>
                <a:latin typeface="Times New Roman" panose="02020603050405020304" pitchFamily="18" charset="0"/>
                <a:cs typeface="Times New Roman" panose="02020603050405020304" pitchFamily="18" charset="0"/>
              </a:rPr>
              <a:t>Иные </a:t>
            </a:r>
            <a:r>
              <a:rPr lang="ru-RU" sz="1300" b="1" dirty="0">
                <a:solidFill>
                  <a:prstClr val="black"/>
                </a:solidFill>
                <a:latin typeface="Times New Roman" panose="02020603050405020304" pitchFamily="18" charset="0"/>
                <a:cs typeface="Times New Roman" panose="02020603050405020304" pitchFamily="18" charset="0"/>
              </a:rPr>
              <a:t>расходы для целей выполнения </a:t>
            </a:r>
            <a:r>
              <a:rPr lang="ru-RU" sz="1300" b="1" dirty="0" smtClean="0">
                <a:solidFill>
                  <a:prstClr val="black"/>
                </a:solidFill>
                <a:latin typeface="Times New Roman" panose="02020603050405020304" pitchFamily="18" charset="0"/>
                <a:cs typeface="Times New Roman" panose="02020603050405020304" pitchFamily="18" charset="0"/>
              </a:rPr>
              <a:t>Проекта</a:t>
            </a:r>
          </a:p>
          <a:p>
            <a:r>
              <a:rPr lang="ru-RU" sz="1300" dirty="0" smtClean="0">
                <a:solidFill>
                  <a:prstClr val="black"/>
                </a:solidFill>
                <a:latin typeface="Times New Roman" panose="02020603050405020304" pitchFamily="18" charset="0"/>
                <a:cs typeface="Times New Roman" panose="02020603050405020304" pitchFamily="18" charset="0"/>
              </a:rPr>
              <a:t>6.1. Служебная </a:t>
            </a:r>
            <a:r>
              <a:rPr lang="ru-RU" sz="1300" dirty="0">
                <a:solidFill>
                  <a:prstClr val="black"/>
                </a:solidFill>
                <a:latin typeface="Times New Roman" panose="02020603050405020304" pitchFamily="18" charset="0"/>
                <a:cs typeface="Times New Roman" panose="02020603050405020304" pitchFamily="18" charset="0"/>
              </a:rPr>
              <a:t>записка Руководителя проекта (руководителя направления) о необходимости осуществления иных расходов для целей реализации Проекта (расходы на командировки, связанные с выполнением проекта или представлением результатов проекта, оплата услуг связи, транспортных услуг (не связанных с командировками), прочие расходы); </a:t>
            </a:r>
          </a:p>
          <a:p>
            <a:r>
              <a:rPr lang="ru-RU" sz="1300" dirty="0" smtClean="0">
                <a:solidFill>
                  <a:prstClr val="black"/>
                </a:solidFill>
                <a:latin typeface="Times New Roman" panose="02020603050405020304" pitchFamily="18" charset="0"/>
                <a:cs typeface="Times New Roman" panose="02020603050405020304" pitchFamily="18" charset="0"/>
              </a:rPr>
              <a:t>6.2. Служебное </a:t>
            </a:r>
            <a:r>
              <a:rPr lang="ru-RU" sz="1300" dirty="0">
                <a:solidFill>
                  <a:prstClr val="black"/>
                </a:solidFill>
                <a:latin typeface="Times New Roman" panose="02020603050405020304" pitchFamily="18" charset="0"/>
                <a:cs typeface="Times New Roman" panose="02020603050405020304" pitchFamily="18" charset="0"/>
              </a:rPr>
              <a:t>задание на командировку членов научного коллектива (научной группы);</a:t>
            </a:r>
          </a:p>
          <a:p>
            <a:r>
              <a:rPr lang="ru-RU" sz="1300" dirty="0" smtClean="0">
                <a:solidFill>
                  <a:prstClr val="black"/>
                </a:solidFill>
                <a:latin typeface="Times New Roman" panose="02020603050405020304" pitchFamily="18" charset="0"/>
                <a:cs typeface="Times New Roman" panose="02020603050405020304" pitchFamily="18" charset="0"/>
              </a:rPr>
              <a:t>6.3. Приказ </a:t>
            </a:r>
            <a:r>
              <a:rPr lang="ru-RU" sz="1300" dirty="0">
                <a:solidFill>
                  <a:prstClr val="black"/>
                </a:solidFill>
                <a:latin typeface="Times New Roman" panose="02020603050405020304" pitchFamily="18" charset="0"/>
                <a:cs typeface="Times New Roman" panose="02020603050405020304" pitchFamily="18" charset="0"/>
              </a:rPr>
              <a:t>на командирование членов научной группы;</a:t>
            </a:r>
          </a:p>
          <a:p>
            <a:r>
              <a:rPr lang="ru-RU" sz="1300" dirty="0" smtClean="0">
                <a:solidFill>
                  <a:prstClr val="black"/>
                </a:solidFill>
                <a:latin typeface="Times New Roman" panose="02020603050405020304" pitchFamily="18" charset="0"/>
                <a:cs typeface="Times New Roman" panose="02020603050405020304" pitchFamily="18" charset="0"/>
              </a:rPr>
              <a:t>6.4. Авансовый </a:t>
            </a:r>
            <a:r>
              <a:rPr lang="ru-RU" sz="1300" dirty="0">
                <a:solidFill>
                  <a:prstClr val="black"/>
                </a:solidFill>
                <a:latin typeface="Times New Roman" panose="02020603050405020304" pitchFamily="18" charset="0"/>
                <a:cs typeface="Times New Roman" panose="02020603050405020304" pitchFamily="18" charset="0"/>
              </a:rPr>
              <a:t>отчет по командировке, с приложением первичных документов, подтверждающих произведенные расходы (в случае оформления командировки за рубеж все первичные документы, составленные на иностранных языках должны иметь построчный перевод на русский язык, перевод должен быть заверен Организацией);</a:t>
            </a:r>
          </a:p>
          <a:p>
            <a:r>
              <a:rPr lang="ru-RU" sz="1300" dirty="0" smtClean="0">
                <a:solidFill>
                  <a:prstClr val="black"/>
                </a:solidFill>
                <a:latin typeface="Times New Roman" panose="02020603050405020304" pitchFamily="18" charset="0"/>
                <a:cs typeface="Times New Roman" panose="02020603050405020304" pitchFamily="18" charset="0"/>
              </a:rPr>
              <a:t>6.5. Договор </a:t>
            </a:r>
            <a:r>
              <a:rPr lang="ru-RU" sz="1300" dirty="0">
                <a:solidFill>
                  <a:prstClr val="black"/>
                </a:solidFill>
                <a:latin typeface="Times New Roman" panose="02020603050405020304" pitchFamily="18" charset="0"/>
                <a:cs typeface="Times New Roman" panose="02020603050405020304" pitchFamily="18" charset="0"/>
              </a:rPr>
              <a:t>(-ы) оказания услуг/выполнения работ/ приобретения товаров;</a:t>
            </a:r>
          </a:p>
          <a:p>
            <a:r>
              <a:rPr lang="ru-RU" sz="1300" dirty="0" smtClean="0">
                <a:solidFill>
                  <a:prstClr val="black"/>
                </a:solidFill>
                <a:latin typeface="Times New Roman" panose="02020603050405020304" pitchFamily="18" charset="0"/>
                <a:cs typeface="Times New Roman" panose="02020603050405020304" pitchFamily="18" charset="0"/>
              </a:rPr>
              <a:t>6.6. Акт </a:t>
            </a:r>
            <a:r>
              <a:rPr lang="ru-RU" sz="1300" dirty="0">
                <a:solidFill>
                  <a:prstClr val="black"/>
                </a:solidFill>
                <a:latin typeface="Times New Roman" panose="02020603050405020304" pitchFamily="18" charset="0"/>
                <a:cs typeface="Times New Roman" panose="02020603050405020304" pitchFamily="18" charset="0"/>
              </a:rPr>
              <a:t>(-ы) сдачи-приемки оказанных услуг/выполнения работ; товарные /товарно-транспортные накладные; счет-фактуры;</a:t>
            </a:r>
          </a:p>
          <a:p>
            <a:r>
              <a:rPr lang="ru-RU" sz="1300" dirty="0" smtClean="0">
                <a:solidFill>
                  <a:prstClr val="black"/>
                </a:solidFill>
                <a:latin typeface="Times New Roman" panose="02020603050405020304" pitchFamily="18" charset="0"/>
                <a:cs typeface="Times New Roman" panose="02020603050405020304" pitchFamily="18" charset="0"/>
              </a:rPr>
              <a:t>6.7. Путевые/маршрутные </a:t>
            </a:r>
            <a:r>
              <a:rPr lang="ru-RU" sz="1300" dirty="0">
                <a:solidFill>
                  <a:prstClr val="black"/>
                </a:solidFill>
                <a:latin typeface="Times New Roman" panose="02020603050405020304" pitchFamily="18" charset="0"/>
                <a:cs typeface="Times New Roman" panose="02020603050405020304" pitchFamily="18" charset="0"/>
              </a:rPr>
              <a:t>листы;</a:t>
            </a:r>
          </a:p>
          <a:p>
            <a:r>
              <a:rPr lang="ru-RU" sz="1300" dirty="0" smtClean="0">
                <a:solidFill>
                  <a:prstClr val="black"/>
                </a:solidFill>
                <a:latin typeface="Times New Roman" panose="02020603050405020304" pitchFamily="18" charset="0"/>
                <a:cs typeface="Times New Roman" panose="02020603050405020304" pitchFamily="18" charset="0"/>
              </a:rPr>
              <a:t>6.8. Счет </a:t>
            </a:r>
            <a:r>
              <a:rPr lang="ru-RU" sz="1300" dirty="0">
                <a:solidFill>
                  <a:prstClr val="black"/>
                </a:solidFill>
                <a:latin typeface="Times New Roman" panose="02020603050405020304" pitchFamily="18" charset="0"/>
                <a:cs typeface="Times New Roman" panose="02020603050405020304" pitchFamily="18" charset="0"/>
              </a:rPr>
              <a:t>(-а) на оплату с визой Руководителя проекта (руководителя направления);</a:t>
            </a:r>
          </a:p>
          <a:p>
            <a:r>
              <a:rPr lang="ru-RU" sz="1300" dirty="0" smtClean="0">
                <a:solidFill>
                  <a:prstClr val="black"/>
                </a:solidFill>
                <a:latin typeface="Times New Roman" panose="02020603050405020304" pitchFamily="18" charset="0"/>
                <a:cs typeface="Times New Roman" panose="02020603050405020304" pitchFamily="18" charset="0"/>
              </a:rPr>
              <a:t>6.9. Платежные </a:t>
            </a:r>
            <a:r>
              <a:rPr lang="ru-RU" sz="1300" dirty="0">
                <a:solidFill>
                  <a:prstClr val="black"/>
                </a:solidFill>
                <a:latin typeface="Times New Roman" panose="02020603050405020304" pitchFamily="18" charset="0"/>
                <a:cs typeface="Times New Roman" panose="02020603050405020304" pitchFamily="18" charset="0"/>
              </a:rPr>
              <a:t>поручения, подтверждающие перечисление денежных средств/РКО; </a:t>
            </a:r>
          </a:p>
        </p:txBody>
      </p:sp>
    </p:spTree>
    <p:extLst>
      <p:ext uri="{BB962C8B-B14F-4D97-AF65-F5344CB8AC3E}">
        <p14:creationId xmlns:p14="http://schemas.microsoft.com/office/powerpoint/2010/main" val="1080350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6" name="Прямоугольник 5"/>
          <p:cNvSpPr/>
          <p:nvPr/>
        </p:nvSpPr>
        <p:spPr>
          <a:xfrm>
            <a:off x="107504" y="908720"/>
            <a:ext cx="878497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Каждый расход средств гранта и </a:t>
            </a:r>
            <a:r>
              <a:rPr kumimoji="0" lang="ru-RU" sz="1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софинансирования</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(при наличии) должен быть обоснован и подтвержден следующими документами:</a:t>
            </a:r>
          </a:p>
        </p:txBody>
      </p:sp>
      <p:sp>
        <p:nvSpPr>
          <p:cNvPr id="7" name="Прямоугольник 6"/>
          <p:cNvSpPr/>
          <p:nvPr/>
        </p:nvSpPr>
        <p:spPr>
          <a:xfrm>
            <a:off x="107504" y="1628800"/>
            <a:ext cx="9036496" cy="5324535"/>
          </a:xfrm>
          <a:prstGeom prst="rect">
            <a:avLst/>
          </a:prstGeom>
        </p:spPr>
        <p:txBody>
          <a:bodyPr wrap="square">
            <a:spAutoFit/>
          </a:bodyPr>
          <a:lstStyle/>
          <a:p>
            <a:pPr lvl="0"/>
            <a:r>
              <a:rPr lang="ru-RU" sz="1400" b="1" dirty="0">
                <a:solidFill>
                  <a:prstClr val="black"/>
                </a:solidFill>
                <a:latin typeface="Times New Roman" panose="02020603050405020304" pitchFamily="18" charset="0"/>
                <a:cs typeface="Times New Roman" panose="02020603050405020304" pitchFamily="18" charset="0"/>
              </a:rPr>
              <a:t>Расходы на проведение международных семинаров (симпозиумов, конференций и т.п.) с элементами научной школы для молодых ученых (при наличии)</a:t>
            </a:r>
            <a:endParaRPr kumimoji="0" lang="ru-RU" sz="1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a:r>
              <a:rPr lang="ru-RU" sz="1300" dirty="0" smtClean="0">
                <a:solidFill>
                  <a:prstClr val="black"/>
                </a:solidFill>
                <a:latin typeface="Times New Roman" panose="02020603050405020304" pitchFamily="18" charset="0"/>
                <a:cs typeface="Times New Roman" panose="02020603050405020304" pitchFamily="18" charset="0"/>
              </a:rPr>
              <a:t>7.1</a:t>
            </a:r>
            <a:r>
              <a:rPr lang="ru-RU" sz="1300" dirty="0">
                <a:solidFill>
                  <a:prstClr val="black"/>
                </a:solidFill>
                <a:latin typeface="Times New Roman" panose="02020603050405020304" pitchFamily="18" charset="0"/>
                <a:cs typeface="Times New Roman" panose="02020603050405020304" pitchFamily="18" charset="0"/>
              </a:rPr>
              <a:t>.  Служебная записка Руководителя проекта о необходимости проведения мероприятия и заключения соответствующих договоров;</a:t>
            </a:r>
          </a:p>
          <a:p>
            <a:pPr lvl="0"/>
            <a:r>
              <a:rPr lang="ru-RU" sz="1300" dirty="0" smtClean="0">
                <a:solidFill>
                  <a:prstClr val="black"/>
                </a:solidFill>
                <a:latin typeface="Times New Roman" panose="02020603050405020304" pitchFamily="18" charset="0"/>
                <a:cs typeface="Times New Roman" panose="02020603050405020304" pitchFamily="18" charset="0"/>
              </a:rPr>
              <a:t>7.2</a:t>
            </a:r>
            <a:r>
              <a:rPr lang="ru-RU" sz="1300" dirty="0">
                <a:solidFill>
                  <a:prstClr val="black"/>
                </a:solidFill>
                <a:latin typeface="Times New Roman" panose="02020603050405020304" pitchFamily="18" charset="0"/>
                <a:cs typeface="Times New Roman" panose="02020603050405020304" pitchFamily="18" charset="0"/>
              </a:rPr>
              <a:t>. Договоры на оказание услуг;</a:t>
            </a:r>
          </a:p>
          <a:p>
            <a:pPr lvl="0"/>
            <a:r>
              <a:rPr lang="ru-RU" sz="1300" dirty="0" smtClean="0">
                <a:solidFill>
                  <a:prstClr val="black"/>
                </a:solidFill>
                <a:latin typeface="Times New Roman" panose="02020603050405020304" pitchFamily="18" charset="0"/>
                <a:cs typeface="Times New Roman" panose="02020603050405020304" pitchFamily="18" charset="0"/>
              </a:rPr>
              <a:t>7.3</a:t>
            </a:r>
            <a:r>
              <a:rPr lang="ru-RU" sz="1300" dirty="0">
                <a:solidFill>
                  <a:prstClr val="black"/>
                </a:solidFill>
                <a:latin typeface="Times New Roman" panose="02020603050405020304" pitchFamily="18" charset="0"/>
                <a:cs typeface="Times New Roman" panose="02020603050405020304" pitchFamily="18" charset="0"/>
              </a:rPr>
              <a:t>. Акт (-ы) сдачи-приемки оказанных услуг, товарные/товарно-транспортные накладные, счета-фактуры;</a:t>
            </a:r>
          </a:p>
          <a:p>
            <a:pPr lvl="0"/>
            <a:r>
              <a:rPr lang="ru-RU" sz="1300" dirty="0" smtClean="0">
                <a:solidFill>
                  <a:prstClr val="black"/>
                </a:solidFill>
                <a:latin typeface="Times New Roman" panose="02020603050405020304" pitchFamily="18" charset="0"/>
                <a:cs typeface="Times New Roman" panose="02020603050405020304" pitchFamily="18" charset="0"/>
              </a:rPr>
              <a:t>7.4</a:t>
            </a:r>
            <a:r>
              <a:rPr lang="ru-RU" sz="1300" dirty="0">
                <a:solidFill>
                  <a:prstClr val="black"/>
                </a:solidFill>
                <a:latin typeface="Times New Roman" panose="02020603050405020304" pitchFamily="18" charset="0"/>
                <a:cs typeface="Times New Roman" panose="02020603050405020304" pitchFamily="18" charset="0"/>
              </a:rPr>
              <a:t>. Требования-накладные/акты по списанию товарно-материальных ценностей на расходы по Соглашению;</a:t>
            </a:r>
          </a:p>
          <a:p>
            <a:pPr lvl="0"/>
            <a:r>
              <a:rPr lang="ru-RU" sz="1300" dirty="0" smtClean="0">
                <a:solidFill>
                  <a:prstClr val="black"/>
                </a:solidFill>
                <a:latin typeface="Times New Roman" panose="02020603050405020304" pitchFamily="18" charset="0"/>
                <a:cs typeface="Times New Roman" panose="02020603050405020304" pitchFamily="18" charset="0"/>
              </a:rPr>
              <a:t>7.5</a:t>
            </a:r>
            <a:r>
              <a:rPr lang="ru-RU" sz="1300" dirty="0">
                <a:solidFill>
                  <a:prstClr val="black"/>
                </a:solidFill>
                <a:latin typeface="Times New Roman" panose="02020603050405020304" pitchFamily="18" charset="0"/>
                <a:cs typeface="Times New Roman" panose="02020603050405020304" pitchFamily="18" charset="0"/>
              </a:rPr>
              <a:t>. Счет (-а) на оплату с визой Руководителя проекта (визы на счетах могут быть заменены на иной документ, подтверждающий согласие Руководителя проекта на оплату по данной стоимости);</a:t>
            </a:r>
          </a:p>
          <a:p>
            <a:pPr lvl="0"/>
            <a:r>
              <a:rPr lang="ru-RU" sz="1300" dirty="0" smtClean="0">
                <a:solidFill>
                  <a:prstClr val="black"/>
                </a:solidFill>
                <a:latin typeface="Times New Roman" panose="02020603050405020304" pitchFamily="18" charset="0"/>
                <a:cs typeface="Times New Roman" panose="02020603050405020304" pitchFamily="18" charset="0"/>
              </a:rPr>
              <a:t>7.6</a:t>
            </a:r>
            <a:r>
              <a:rPr lang="ru-RU" sz="1300" dirty="0">
                <a:solidFill>
                  <a:prstClr val="black"/>
                </a:solidFill>
                <a:latin typeface="Times New Roman" panose="02020603050405020304" pitchFamily="18" charset="0"/>
                <a:cs typeface="Times New Roman" panose="02020603050405020304" pitchFamily="18" charset="0"/>
              </a:rPr>
              <a:t>.  Платежные поручения, подтверждающие перечисление денежных средств/авансовые отчеты/РКО;</a:t>
            </a:r>
          </a:p>
          <a:p>
            <a:pPr lvl="0"/>
            <a:r>
              <a:rPr lang="ru-RU" sz="1300" dirty="0" smtClean="0">
                <a:solidFill>
                  <a:prstClr val="black"/>
                </a:solidFill>
                <a:latin typeface="Times New Roman" panose="02020603050405020304" pitchFamily="18" charset="0"/>
                <a:cs typeface="Times New Roman" panose="02020603050405020304" pitchFamily="18" charset="0"/>
              </a:rPr>
              <a:t>7.6</a:t>
            </a:r>
            <a:r>
              <a:rPr lang="ru-RU" sz="1300" dirty="0">
                <a:solidFill>
                  <a:prstClr val="black"/>
                </a:solidFill>
                <a:latin typeface="Times New Roman" panose="02020603050405020304" pitchFamily="18" charset="0"/>
                <a:cs typeface="Times New Roman" panose="02020603050405020304" pitchFamily="18" charset="0"/>
              </a:rPr>
              <a:t>. Авансовые отчеты, заявления, РКО на возмещение расходов участников мероприятия (при необходимости), с приложением первичных документов, подтверждающих произведенные расходы;</a:t>
            </a:r>
          </a:p>
          <a:p>
            <a:pPr lvl="0"/>
            <a:r>
              <a:rPr lang="ru-RU" sz="1300" dirty="0" smtClean="0">
                <a:solidFill>
                  <a:prstClr val="black"/>
                </a:solidFill>
                <a:latin typeface="Times New Roman" panose="02020603050405020304" pitchFamily="18" charset="0"/>
                <a:cs typeface="Times New Roman" panose="02020603050405020304" pitchFamily="18" charset="0"/>
              </a:rPr>
              <a:t>7.7</a:t>
            </a:r>
            <a:r>
              <a:rPr lang="ru-RU" sz="1300" dirty="0">
                <a:solidFill>
                  <a:prstClr val="black"/>
                </a:solidFill>
                <a:latin typeface="Times New Roman" panose="02020603050405020304" pitchFamily="18" charset="0"/>
                <a:cs typeface="Times New Roman" panose="02020603050405020304" pitchFamily="18" charset="0"/>
              </a:rPr>
              <a:t>. Трудовой договор/договор гражданско-правового характера или дополнение к трудовому договору/договору гражданско-правового характера (при необходимости) со специалистами, которые будут читать лекции, проводить занятия в рамках мероприятия;</a:t>
            </a:r>
          </a:p>
          <a:p>
            <a:pPr lvl="0"/>
            <a:r>
              <a:rPr lang="ru-RU" sz="1300" dirty="0" smtClean="0">
                <a:solidFill>
                  <a:prstClr val="black"/>
                </a:solidFill>
                <a:latin typeface="Times New Roman" panose="02020603050405020304" pitchFamily="18" charset="0"/>
                <a:cs typeface="Times New Roman" panose="02020603050405020304" pitchFamily="18" charset="0"/>
              </a:rPr>
              <a:t>7.8</a:t>
            </a:r>
            <a:r>
              <a:rPr lang="ru-RU" sz="1300" dirty="0">
                <a:solidFill>
                  <a:prstClr val="black"/>
                </a:solidFill>
                <a:latin typeface="Times New Roman" panose="02020603050405020304" pitchFamily="18" charset="0"/>
                <a:cs typeface="Times New Roman" panose="02020603050405020304" pitchFamily="18" charset="0"/>
              </a:rPr>
              <a:t>. Служебные записки Руководителя проекта о выплате вознаграждения вспомогательному персоналу и осуществлении других расходов;</a:t>
            </a:r>
          </a:p>
          <a:p>
            <a:pPr lvl="0"/>
            <a:r>
              <a:rPr lang="ru-RU" sz="1300" dirty="0" smtClean="0">
                <a:solidFill>
                  <a:prstClr val="black"/>
                </a:solidFill>
                <a:latin typeface="Times New Roman" panose="02020603050405020304" pitchFamily="18" charset="0"/>
                <a:cs typeface="Times New Roman" panose="02020603050405020304" pitchFamily="18" charset="0"/>
              </a:rPr>
              <a:t>7.9</a:t>
            </a:r>
            <a:r>
              <a:rPr lang="ru-RU" sz="1300" dirty="0">
                <a:solidFill>
                  <a:prstClr val="black"/>
                </a:solidFill>
                <a:latin typeface="Times New Roman" panose="02020603050405020304" pitchFamily="18" charset="0"/>
                <a:cs typeface="Times New Roman" panose="02020603050405020304" pitchFamily="18" charset="0"/>
              </a:rPr>
              <a:t>. Локальный акт Организации, определяющий виды работ, выполняемые вспомогательным персоналом (каждым человеком отдельно) в рамках реализации проекта в отчетном периоде или части отчетного периода;</a:t>
            </a:r>
          </a:p>
          <a:p>
            <a:pPr lvl="0"/>
            <a:r>
              <a:rPr lang="ru-RU" sz="1300" dirty="0" smtClean="0">
                <a:solidFill>
                  <a:prstClr val="black"/>
                </a:solidFill>
                <a:latin typeface="Times New Roman" panose="02020603050405020304" pitchFamily="18" charset="0"/>
                <a:cs typeface="Times New Roman" panose="02020603050405020304" pitchFamily="18" charset="0"/>
              </a:rPr>
              <a:t>7.10</a:t>
            </a:r>
            <a:r>
              <a:rPr lang="ru-RU" sz="1300" dirty="0">
                <a:solidFill>
                  <a:prstClr val="black"/>
                </a:solidFill>
                <a:latin typeface="Times New Roman" panose="02020603050405020304" pitchFamily="18" charset="0"/>
                <a:cs typeface="Times New Roman" panose="02020603050405020304" pitchFamily="18" charset="0"/>
              </a:rPr>
              <a:t>. Локальные нормативные акты Организации о выплате вознаграждений вспомогательному персоналу;</a:t>
            </a:r>
          </a:p>
          <a:p>
            <a:pPr lvl="0"/>
            <a:r>
              <a:rPr lang="ru-RU" sz="1300" dirty="0" smtClean="0">
                <a:solidFill>
                  <a:prstClr val="black"/>
                </a:solidFill>
                <a:latin typeface="Times New Roman" panose="02020603050405020304" pitchFamily="18" charset="0"/>
                <a:cs typeface="Times New Roman" panose="02020603050405020304" pitchFamily="18" charset="0"/>
              </a:rPr>
              <a:t>7.11</a:t>
            </a:r>
            <a:r>
              <a:rPr lang="ru-RU" sz="1300" dirty="0">
                <a:solidFill>
                  <a:prstClr val="black"/>
                </a:solidFill>
                <a:latin typeface="Times New Roman" panose="02020603050405020304" pitchFamily="18" charset="0"/>
                <a:cs typeface="Times New Roman" panose="02020603050405020304" pitchFamily="18" charset="0"/>
              </a:rPr>
              <a:t>. Расчетная/расчетно-платежная ведомость с начисленной за счет средств Гранта суммой вознаграждений вспомогательному персоналу; </a:t>
            </a:r>
          </a:p>
          <a:p>
            <a:pPr lvl="0"/>
            <a:r>
              <a:rPr lang="ru-RU" sz="1300" dirty="0" smtClean="0">
                <a:solidFill>
                  <a:prstClr val="black"/>
                </a:solidFill>
                <a:latin typeface="Times New Roman" panose="02020603050405020304" pitchFamily="18" charset="0"/>
                <a:cs typeface="Times New Roman" panose="02020603050405020304" pitchFamily="18" charset="0"/>
              </a:rPr>
              <a:t>7.12</a:t>
            </a:r>
            <a:r>
              <a:rPr lang="ru-RU" sz="1300" dirty="0">
                <a:solidFill>
                  <a:prstClr val="black"/>
                </a:solidFill>
                <a:latin typeface="Times New Roman" panose="02020603050405020304" pitchFamily="18" charset="0"/>
                <a:cs typeface="Times New Roman" panose="02020603050405020304" pitchFamily="18" charset="0"/>
              </a:rPr>
              <a:t>. Платежные поручения /платежные ведомости/РКО, подтверждающие перечисление /выдачу вознаграждения, НДФЛ, страховых взносов во внебюджетные фонды;</a:t>
            </a:r>
          </a:p>
          <a:p>
            <a:pPr lvl="0"/>
            <a:r>
              <a:rPr lang="ru-RU" sz="1300" dirty="0" smtClean="0">
                <a:solidFill>
                  <a:prstClr val="black"/>
                </a:solidFill>
                <a:latin typeface="Times New Roman" panose="02020603050405020304" pitchFamily="18" charset="0"/>
                <a:cs typeface="Times New Roman" panose="02020603050405020304" pitchFamily="18" charset="0"/>
              </a:rPr>
              <a:t>7.13</a:t>
            </a:r>
            <a:r>
              <a:rPr lang="ru-RU" sz="1300" dirty="0">
                <a:solidFill>
                  <a:prstClr val="black"/>
                </a:solidFill>
                <a:latin typeface="Times New Roman" panose="02020603050405020304" pitchFamily="18" charset="0"/>
                <a:cs typeface="Times New Roman" panose="02020603050405020304" pitchFamily="18" charset="0"/>
              </a:rPr>
              <a:t>. Бухгалтерская справка-расчет суммы страховых взносов во внебюджетные фонды, начисленной на сумму вознаграждения вспомогательного персонала;</a:t>
            </a:r>
          </a:p>
        </p:txBody>
      </p:sp>
    </p:spTree>
    <p:extLst>
      <p:ext uri="{BB962C8B-B14F-4D97-AF65-F5344CB8AC3E}">
        <p14:creationId xmlns:p14="http://schemas.microsoft.com/office/powerpoint/2010/main" val="14773039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2" name="Прямоугольник 1"/>
          <p:cNvSpPr/>
          <p:nvPr/>
        </p:nvSpPr>
        <p:spPr>
          <a:xfrm>
            <a:off x="1088389" y="808115"/>
            <a:ext cx="7128792" cy="338554"/>
          </a:xfrm>
          <a:prstGeom prst="rect">
            <a:avLst/>
          </a:prstGeom>
        </p:spPr>
        <p:txBody>
          <a:bodyPr wrap="square">
            <a:spAutoFit/>
          </a:bodyPr>
          <a:lstStyle/>
          <a:p>
            <a:pPr algn="ctr"/>
            <a:r>
              <a:rPr lang="ru-RU" sz="1600" b="1" dirty="0">
                <a:solidFill>
                  <a:prstClr val="black"/>
                </a:solidFill>
                <a:latin typeface="Times New Roman" panose="02020603050405020304" pitchFamily="18" charset="0"/>
                <a:cs typeface="Times New Roman" panose="02020603050405020304" pitchFamily="18" charset="0"/>
              </a:rPr>
              <a:t>Вознаграждение лиц категории «Вспомогательный персонал»</a:t>
            </a:r>
            <a:endParaRPr lang="ru-RU" sz="1600" b="1" dirty="0">
              <a:solidFill>
                <a:prstClr val="black"/>
              </a:solidFill>
            </a:endParaRPr>
          </a:p>
        </p:txBody>
      </p:sp>
      <p:sp>
        <p:nvSpPr>
          <p:cNvPr id="3" name="Прямоугольник 2"/>
          <p:cNvSpPr/>
          <p:nvPr/>
        </p:nvSpPr>
        <p:spPr>
          <a:xfrm>
            <a:off x="107504" y="3205038"/>
            <a:ext cx="3888431" cy="2031325"/>
          </a:xfrm>
          <a:prstGeom prst="rect">
            <a:avLst/>
          </a:prstGeom>
        </p:spPr>
        <p:txBody>
          <a:bodyPr wrap="square">
            <a:spAutoFit/>
          </a:bodyPr>
          <a:lstStyle/>
          <a:p>
            <a:pPr lvl="0" algn="just"/>
            <a:r>
              <a:rPr lang="ru-RU" sz="1400" dirty="0" smtClean="0">
                <a:solidFill>
                  <a:srgbClr val="002060"/>
                </a:solidFill>
                <a:latin typeface="Times New Roman" panose="02020603050405020304" pitchFamily="18" charset="0"/>
                <a:cs typeface="Times New Roman" panose="02020603050405020304" pitchFamily="18" charset="0"/>
              </a:rPr>
              <a:t>Во вопросу исполнителей категории </a:t>
            </a:r>
            <a:r>
              <a:rPr lang="ru-RU" sz="1400" b="1" dirty="0" smtClean="0">
                <a:solidFill>
                  <a:srgbClr val="002060"/>
                </a:solidFill>
                <a:latin typeface="Times New Roman" panose="02020603050405020304" pitchFamily="18" charset="0"/>
                <a:cs typeface="Times New Roman" panose="02020603050405020304" pitchFamily="18" charset="0"/>
              </a:rPr>
              <a:t>«Вспомогательный </a:t>
            </a:r>
            <a:r>
              <a:rPr lang="ru-RU" sz="1400" b="1" dirty="0">
                <a:solidFill>
                  <a:srgbClr val="002060"/>
                </a:solidFill>
                <a:latin typeface="Times New Roman" panose="02020603050405020304" pitchFamily="18" charset="0"/>
                <a:cs typeface="Times New Roman" panose="02020603050405020304" pitchFamily="18" charset="0"/>
              </a:rPr>
              <a:t>персонал»</a:t>
            </a:r>
            <a:r>
              <a:rPr lang="ru-RU" sz="1400" dirty="0">
                <a:solidFill>
                  <a:srgbClr val="002060"/>
                </a:solidFill>
                <a:latin typeface="Times New Roman" panose="02020603050405020304" pitchFamily="18" charset="0"/>
                <a:cs typeface="Times New Roman" panose="02020603050405020304" pitchFamily="18" charset="0"/>
              </a:rPr>
              <a:t> </a:t>
            </a:r>
            <a:r>
              <a:rPr lang="ru-RU" sz="1400" dirty="0" smtClean="0">
                <a:solidFill>
                  <a:srgbClr val="002060"/>
                </a:solidFill>
                <a:latin typeface="Times New Roman" panose="02020603050405020304" pitchFamily="18" charset="0"/>
                <a:cs typeface="Times New Roman" panose="02020603050405020304" pitchFamily="18" charset="0"/>
              </a:rPr>
              <a:t>на </a:t>
            </a:r>
            <a:r>
              <a:rPr lang="ru-RU" sz="1400" dirty="0">
                <a:solidFill>
                  <a:srgbClr val="002060"/>
                </a:solidFill>
                <a:latin typeface="Times New Roman" panose="02020603050405020304" pitchFamily="18" charset="0"/>
                <a:cs typeface="Times New Roman" panose="02020603050405020304" pitchFamily="18" charset="0"/>
              </a:rPr>
              <a:t>сайте РНФ есть </a:t>
            </a:r>
            <a:r>
              <a:rPr lang="ru-RU" sz="1400" dirty="0" smtClean="0">
                <a:solidFill>
                  <a:srgbClr val="002060"/>
                </a:solidFill>
                <a:latin typeface="Times New Roman" panose="02020603050405020304" pitchFamily="18" charset="0"/>
                <a:cs typeface="Times New Roman" panose="02020603050405020304" pitchFamily="18" charset="0"/>
              </a:rPr>
              <a:t>разъяснения.</a:t>
            </a:r>
          </a:p>
          <a:p>
            <a:pPr lvl="0" algn="just"/>
            <a:r>
              <a:rPr lang="ru-RU" sz="1400" dirty="0" smtClean="0">
                <a:solidFill>
                  <a:srgbClr val="002060"/>
                </a:solidFill>
                <a:latin typeface="Times New Roman" panose="02020603050405020304" pitchFamily="18" charset="0"/>
                <a:cs typeface="Times New Roman" panose="02020603050405020304" pitchFamily="18" charset="0"/>
              </a:rPr>
              <a:t>К </a:t>
            </a:r>
            <a:r>
              <a:rPr lang="ru-RU" sz="1400" dirty="0">
                <a:solidFill>
                  <a:srgbClr val="002060"/>
                </a:solidFill>
                <a:latin typeface="Times New Roman" panose="02020603050405020304" pitchFamily="18" charset="0"/>
                <a:cs typeface="Times New Roman" panose="02020603050405020304" pitchFamily="18" charset="0"/>
              </a:rPr>
              <a:t>данной категории </a:t>
            </a:r>
            <a:r>
              <a:rPr lang="ru-RU" sz="1400" dirty="0" smtClean="0">
                <a:solidFill>
                  <a:srgbClr val="002060"/>
                </a:solidFill>
                <a:latin typeface="Times New Roman" panose="02020603050405020304" pitchFamily="18" charset="0"/>
                <a:cs typeface="Times New Roman" panose="02020603050405020304" pitchFamily="18" charset="0"/>
              </a:rPr>
              <a:t>относятся техники</a:t>
            </a:r>
            <a:r>
              <a:rPr lang="ru-RU" sz="1400" dirty="0">
                <a:solidFill>
                  <a:srgbClr val="002060"/>
                </a:solidFill>
                <a:latin typeface="Times New Roman" panose="02020603050405020304" pitchFamily="18" charset="0"/>
                <a:cs typeface="Times New Roman" panose="02020603050405020304" pitchFamily="18" charset="0"/>
              </a:rPr>
              <a:t>, токари, фрезеровщики, ассистенты, </a:t>
            </a:r>
            <a:r>
              <a:rPr lang="ru-RU" sz="1400" dirty="0" smtClean="0">
                <a:solidFill>
                  <a:srgbClr val="002060"/>
                </a:solidFill>
                <a:latin typeface="Times New Roman" panose="02020603050405020304" pitchFamily="18" charset="0"/>
                <a:cs typeface="Times New Roman" panose="02020603050405020304" pitchFamily="18" charset="0"/>
              </a:rPr>
              <a:t>лаборанты и т.д., - люди, </a:t>
            </a:r>
            <a:r>
              <a:rPr lang="ru-RU" sz="1400" dirty="0">
                <a:solidFill>
                  <a:srgbClr val="002060"/>
                </a:solidFill>
                <a:latin typeface="Times New Roman" panose="02020603050405020304" pitchFamily="18" charset="0"/>
                <a:cs typeface="Times New Roman" panose="02020603050405020304" pitchFamily="18" charset="0"/>
              </a:rPr>
              <a:t>которые работают для обеспечения выполнения научного исследования, но не являются членами научного коллектива и не выполняют научно-исследовательских работ. </a:t>
            </a:r>
          </a:p>
        </p:txBody>
      </p:sp>
      <p:sp>
        <p:nvSpPr>
          <p:cNvPr id="7" name="Прямоугольник 6"/>
          <p:cNvSpPr/>
          <p:nvPr/>
        </p:nvSpPr>
        <p:spPr>
          <a:xfrm>
            <a:off x="107504" y="1268760"/>
            <a:ext cx="5436096" cy="307777"/>
          </a:xfrm>
          <a:prstGeom prst="rect">
            <a:avLst/>
          </a:prstGeom>
        </p:spPr>
        <p:txBody>
          <a:bodyPr wrap="square">
            <a:spAutoFit/>
          </a:bodyPr>
          <a:lstStyle/>
          <a:p>
            <a:r>
              <a:rPr lang="ru-RU" sz="1400" b="1" i="1" spc="15" dirty="0">
                <a:solidFill>
                  <a:srgbClr val="000000"/>
                </a:solidFill>
                <a:latin typeface="Times New Roman"/>
                <a:ea typeface="Arial Unicode MS"/>
                <a:cs typeface="Times New Roman"/>
              </a:rPr>
              <a:t>6.1. Сведения о фактических расходах по </a:t>
            </a:r>
            <a:r>
              <a:rPr lang="ru-RU" sz="1400" b="1" i="1" spc="15" dirty="0" smtClean="0">
                <a:solidFill>
                  <a:srgbClr val="000000"/>
                </a:solidFill>
                <a:latin typeface="Times New Roman"/>
                <a:ea typeface="Arial Unicode MS"/>
                <a:cs typeface="Times New Roman"/>
              </a:rPr>
              <a:t>проекту</a:t>
            </a:r>
            <a:endParaRPr lang="ru-RU" sz="1400" b="1" dirty="0">
              <a:solidFill>
                <a:prstClr val="black"/>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262362555"/>
              </p:ext>
            </p:extLst>
          </p:nvPr>
        </p:nvGraphicFramePr>
        <p:xfrm>
          <a:off x="107504" y="2512129"/>
          <a:ext cx="6192689" cy="681608"/>
        </p:xfrm>
        <a:graphic>
          <a:graphicData uri="http://schemas.openxmlformats.org/drawingml/2006/table">
            <a:tbl>
              <a:tblPr/>
              <a:tblGrid>
                <a:gridCol w="360040">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gridCol w="1152129">
                  <a:extLst>
                    <a:ext uri="{9D8B030D-6E8A-4147-A177-3AD203B41FA5}">
                      <a16:colId xmlns:a16="http://schemas.microsoft.com/office/drawing/2014/main" val="20005"/>
                    </a:ext>
                  </a:extLst>
                </a:gridCol>
              </a:tblGrid>
              <a:tr h="681608">
                <a:tc>
                  <a:txBody>
                    <a:bodyPr/>
                    <a:lstStyle/>
                    <a:p>
                      <a:pPr>
                        <a:spcAft>
                          <a:spcPts val="0"/>
                        </a:spcAft>
                      </a:pPr>
                      <a:r>
                        <a:rPr lang="ru-RU" sz="500" dirty="0">
                          <a:solidFill>
                            <a:srgbClr val="000000"/>
                          </a:solidFill>
                          <a:effectLst/>
                          <a:latin typeface="Arial Unicode MS"/>
                        </a:rPr>
                        <a:t> </a:t>
                      </a:r>
                      <a:endParaRPr lang="ru-RU" sz="1200" dirty="0">
                        <a:solidFill>
                          <a:srgbClr val="000000"/>
                        </a:solidFill>
                        <a:effectLst/>
                        <a:latin typeface="Arial Unicode MS"/>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6200" indent="-571500" algn="ctr">
                        <a:lnSpc>
                          <a:spcPts val="1150"/>
                        </a:lnSpc>
                        <a:spcAft>
                          <a:spcPts val="0"/>
                        </a:spcAft>
                      </a:pPr>
                      <a:r>
                        <a:rPr lang="ru-RU" sz="800" spc="-5" dirty="0">
                          <a:effectLst/>
                          <a:latin typeface="Times New Roman"/>
                          <a:ea typeface="Times New Roman"/>
                        </a:rPr>
                        <a:t>Вознаграждение лиц категории «вспомогательный персонал» (с учетом страховых взносов во внебюджетные фонды)</a:t>
                      </a: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500" dirty="0">
                          <a:solidFill>
                            <a:srgbClr val="000000"/>
                          </a:solidFill>
                          <a:effectLst/>
                          <a:latin typeface="Arial Unicode MS"/>
                        </a:rPr>
                        <a:t> </a:t>
                      </a:r>
                      <a:endParaRPr lang="ru-RU" sz="1200" dirty="0">
                        <a:solidFill>
                          <a:srgbClr val="000000"/>
                        </a:solidFill>
                        <a:effectLst/>
                        <a:latin typeface="Arial Unicode MS"/>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500" dirty="0">
                          <a:solidFill>
                            <a:srgbClr val="000000"/>
                          </a:solidFill>
                          <a:effectLst/>
                          <a:latin typeface="Arial Unicode MS"/>
                        </a:rPr>
                        <a:t> </a:t>
                      </a:r>
                      <a:endParaRPr lang="ru-RU" sz="1200" dirty="0">
                        <a:solidFill>
                          <a:srgbClr val="000000"/>
                        </a:solidFill>
                        <a:effectLst/>
                        <a:latin typeface="Arial Unicode MS"/>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500" dirty="0">
                          <a:solidFill>
                            <a:srgbClr val="000000"/>
                          </a:solidFill>
                          <a:effectLst/>
                          <a:latin typeface="Arial Unicode MS"/>
                        </a:rPr>
                        <a:t> </a:t>
                      </a:r>
                      <a:endParaRPr lang="ru-RU" sz="500" dirty="0" smtClean="0">
                        <a:solidFill>
                          <a:srgbClr val="000000"/>
                        </a:solidFill>
                        <a:effectLst/>
                        <a:latin typeface="Arial Unicode MS"/>
                      </a:endParaRPr>
                    </a:p>
                    <a:p>
                      <a:pPr algn="ctr">
                        <a:spcAft>
                          <a:spcPts val="0"/>
                        </a:spcAft>
                      </a:pPr>
                      <a:r>
                        <a:rPr lang="ru-RU" sz="1100" dirty="0" smtClean="0">
                          <a:solidFill>
                            <a:srgbClr val="000000"/>
                          </a:solidFill>
                          <a:effectLst/>
                          <a:latin typeface="Times New Roman" panose="02020603050405020304" pitchFamily="18" charset="0"/>
                          <a:cs typeface="Times New Roman" panose="02020603050405020304" pitchFamily="18" charset="0"/>
                        </a:rPr>
                        <a:t>Общая сумма</a:t>
                      </a:r>
                      <a:endParaRPr lang="ru-RU" sz="1100" dirty="0">
                        <a:solidFill>
                          <a:srgbClr val="000000"/>
                        </a:solidFill>
                        <a:effectLst/>
                        <a:latin typeface="Times New Roman" panose="02020603050405020304" pitchFamily="18" charset="0"/>
                        <a:cs typeface="Times New Roman" panose="02020603050405020304" pitchFamily="18" charset="0"/>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500" dirty="0">
                          <a:solidFill>
                            <a:srgbClr val="000000"/>
                          </a:solidFill>
                          <a:effectLst/>
                          <a:latin typeface="Arial Unicode MS"/>
                        </a:rPr>
                        <a:t> </a:t>
                      </a:r>
                      <a:endParaRPr lang="ru-RU" sz="1200" dirty="0">
                        <a:solidFill>
                          <a:srgbClr val="000000"/>
                        </a:solidFill>
                        <a:effectLst/>
                        <a:latin typeface="Arial Unicode MS"/>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graphicFrame>
        <p:nvGraphicFramePr>
          <p:cNvPr id="10" name="Таблица 9"/>
          <p:cNvGraphicFramePr>
            <a:graphicFrameLocks noGrp="1"/>
          </p:cNvGraphicFramePr>
          <p:nvPr>
            <p:extLst>
              <p:ext uri="{D42A27DB-BD31-4B8C-83A1-F6EECF244321}">
                <p14:modId xmlns:p14="http://schemas.microsoft.com/office/powerpoint/2010/main" val="3080064937"/>
              </p:ext>
            </p:extLst>
          </p:nvPr>
        </p:nvGraphicFramePr>
        <p:xfrm>
          <a:off x="107504" y="1556792"/>
          <a:ext cx="6192686" cy="944880"/>
        </p:xfrm>
        <a:graphic>
          <a:graphicData uri="http://schemas.openxmlformats.org/drawingml/2006/table">
            <a:tbl>
              <a:tblPr firstRow="1" bandRow="1">
                <a:tableStyleId>{5C22544A-7EE6-4342-B048-85BDC9FD1C3A}</a:tableStyleId>
              </a:tblPr>
              <a:tblGrid>
                <a:gridCol w="365750">
                  <a:extLst>
                    <a:ext uri="{9D8B030D-6E8A-4147-A177-3AD203B41FA5}">
                      <a16:colId xmlns:a16="http://schemas.microsoft.com/office/drawing/2014/main" val="20000"/>
                    </a:ext>
                  </a:extLst>
                </a:gridCol>
                <a:gridCol w="1578465">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943085">
                  <a:extLst>
                    <a:ext uri="{9D8B030D-6E8A-4147-A177-3AD203B41FA5}">
                      <a16:colId xmlns:a16="http://schemas.microsoft.com/office/drawing/2014/main" val="20004"/>
                    </a:ext>
                  </a:extLst>
                </a:gridCol>
                <a:gridCol w="1145146">
                  <a:extLst>
                    <a:ext uri="{9D8B030D-6E8A-4147-A177-3AD203B41FA5}">
                      <a16:colId xmlns:a16="http://schemas.microsoft.com/office/drawing/2014/main" val="20005"/>
                    </a:ext>
                  </a:extLst>
                </a:gridCol>
              </a:tblGrid>
              <a:tr h="365760">
                <a:tc>
                  <a:txBody>
                    <a:bodyPr/>
                    <a:lstStyle/>
                    <a:p>
                      <a:pPr algn="ctr"/>
                      <a:r>
                        <a:rPr lang="ru-RU" sz="800" dirty="0" smtClean="0">
                          <a:solidFill>
                            <a:schemeClr val="tx1"/>
                          </a:solidFill>
                          <a:latin typeface="Times New Roman" panose="02020603050405020304" pitchFamily="18" charset="0"/>
                          <a:cs typeface="Times New Roman" panose="02020603050405020304" pitchFamily="18" charset="0"/>
                        </a:rPr>
                        <a:t>№ п/п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800" dirty="0" smtClean="0">
                          <a:solidFill>
                            <a:schemeClr val="tx1"/>
                          </a:solidFill>
                          <a:latin typeface="Times New Roman" panose="02020603050405020304" pitchFamily="18" charset="0"/>
                          <a:cs typeface="Times New Roman" panose="02020603050405020304" pitchFamily="18" charset="0"/>
                        </a:rPr>
                        <a:t>Направления расходования средств гранта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800" dirty="0" smtClean="0">
                          <a:solidFill>
                            <a:schemeClr val="tx1"/>
                          </a:solidFill>
                          <a:latin typeface="Times New Roman" panose="02020603050405020304" pitchFamily="18" charset="0"/>
                          <a:cs typeface="Times New Roman" panose="02020603050405020304" pitchFamily="18" charset="0"/>
                        </a:rPr>
                        <a:t>Неиспользованный остаток средств прошлых периодов на начало отчетного периода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800" dirty="0" smtClean="0">
                          <a:solidFill>
                            <a:schemeClr val="tx1"/>
                          </a:solidFill>
                          <a:latin typeface="Times New Roman" panose="02020603050405020304" pitchFamily="18" charset="0"/>
                          <a:cs typeface="Times New Roman" panose="02020603050405020304" pitchFamily="18" charset="0"/>
                        </a:rPr>
                        <a:t>Объем</a:t>
                      </a:r>
                    </a:p>
                    <a:p>
                      <a:pPr algn="ctr"/>
                      <a:r>
                        <a:rPr lang="ru-RU" sz="800" dirty="0" smtClean="0">
                          <a:solidFill>
                            <a:schemeClr val="tx1"/>
                          </a:solidFill>
                          <a:latin typeface="Times New Roman" panose="02020603050405020304" pitchFamily="18" charset="0"/>
                          <a:cs typeface="Times New Roman" panose="02020603050405020304" pitchFamily="18" charset="0"/>
                        </a:rPr>
                        <a:t>финансирования</a:t>
                      </a:r>
                    </a:p>
                    <a:p>
                      <a:pPr algn="ctr"/>
                      <a:r>
                        <a:rPr lang="ru-RU" sz="800" dirty="0" smtClean="0">
                          <a:solidFill>
                            <a:schemeClr val="tx1"/>
                          </a:solidFill>
                          <a:latin typeface="Times New Roman" panose="02020603050405020304" pitchFamily="18" charset="0"/>
                          <a:cs typeface="Times New Roman" panose="02020603050405020304" pitchFamily="18" charset="0"/>
                        </a:rPr>
                        <a:t>в отчетном периоде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800" dirty="0" smtClean="0">
                          <a:solidFill>
                            <a:schemeClr val="tx1"/>
                          </a:solidFill>
                          <a:latin typeface="Times New Roman" panose="02020603050405020304" pitchFamily="18" charset="0"/>
                          <a:cs typeface="Times New Roman" panose="02020603050405020304" pitchFamily="18" charset="0"/>
                        </a:rPr>
                        <a:t>Фактические</a:t>
                      </a:r>
                    </a:p>
                    <a:p>
                      <a:pPr algn="ctr"/>
                      <a:r>
                        <a:rPr lang="ru-RU" sz="800" dirty="0" smtClean="0">
                          <a:solidFill>
                            <a:schemeClr val="tx1"/>
                          </a:solidFill>
                          <a:latin typeface="Times New Roman" panose="02020603050405020304" pitchFamily="18" charset="0"/>
                          <a:cs typeface="Times New Roman" panose="02020603050405020304" pitchFamily="18" charset="0"/>
                        </a:rPr>
                        <a:t>расходы в</a:t>
                      </a:r>
                    </a:p>
                    <a:p>
                      <a:pPr algn="ctr"/>
                      <a:r>
                        <a:rPr lang="ru-RU" sz="800" dirty="0" smtClean="0">
                          <a:solidFill>
                            <a:schemeClr val="tx1"/>
                          </a:solidFill>
                          <a:latin typeface="Times New Roman" panose="02020603050405020304" pitchFamily="18" charset="0"/>
                          <a:cs typeface="Times New Roman" panose="02020603050405020304" pitchFamily="18" charset="0"/>
                        </a:rPr>
                        <a:t>отчетном</a:t>
                      </a:r>
                    </a:p>
                    <a:p>
                      <a:pPr algn="ctr"/>
                      <a:r>
                        <a:rPr lang="ru-RU" sz="800" dirty="0" smtClean="0">
                          <a:solidFill>
                            <a:schemeClr val="tx1"/>
                          </a:solidFill>
                          <a:latin typeface="Times New Roman" panose="02020603050405020304" pitchFamily="18" charset="0"/>
                          <a:cs typeface="Times New Roman" panose="02020603050405020304" pitchFamily="18" charset="0"/>
                        </a:rPr>
                        <a:t>периоде</a:t>
                      </a:r>
                    </a:p>
                    <a:p>
                      <a:pPr algn="ctr"/>
                      <a:r>
                        <a:rPr lang="ru-RU" sz="800" dirty="0" smtClean="0">
                          <a:solidFill>
                            <a:schemeClr val="tx1"/>
                          </a:solidFill>
                          <a:latin typeface="Times New Roman" panose="02020603050405020304" pitchFamily="18" charset="0"/>
                          <a:cs typeface="Times New Roman" panose="02020603050405020304" pitchFamily="18" charset="0"/>
                        </a:rPr>
                        <a:t>(отражаются по</a:t>
                      </a:r>
                    </a:p>
                    <a:p>
                      <a:pPr algn="ctr"/>
                      <a:r>
                        <a:rPr lang="ru-RU" sz="800" dirty="0" smtClean="0">
                          <a:solidFill>
                            <a:schemeClr val="tx1"/>
                          </a:solidFill>
                          <a:latin typeface="Times New Roman" panose="02020603050405020304" pitchFamily="18" charset="0"/>
                          <a:cs typeface="Times New Roman" panose="02020603050405020304" pitchFamily="18" charset="0"/>
                        </a:rPr>
                        <a:t>кассовому методу)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800" dirty="0" smtClean="0">
                          <a:solidFill>
                            <a:schemeClr val="tx1"/>
                          </a:solidFill>
                          <a:latin typeface="Times New Roman" panose="02020603050405020304" pitchFamily="18" charset="0"/>
                          <a:cs typeface="Times New Roman" panose="02020603050405020304" pitchFamily="18" charset="0"/>
                        </a:rPr>
                        <a:t>Неиспользованный</a:t>
                      </a:r>
                    </a:p>
                    <a:p>
                      <a:pPr algn="ctr"/>
                      <a:r>
                        <a:rPr lang="ru-RU" sz="800" dirty="0" smtClean="0">
                          <a:solidFill>
                            <a:schemeClr val="tx1"/>
                          </a:solidFill>
                          <a:latin typeface="Times New Roman" panose="02020603050405020304" pitchFamily="18" charset="0"/>
                          <a:cs typeface="Times New Roman" panose="02020603050405020304" pitchFamily="18" charset="0"/>
                        </a:rPr>
                        <a:t>остаток средств на</a:t>
                      </a:r>
                    </a:p>
                    <a:p>
                      <a:pPr algn="ctr"/>
                      <a:r>
                        <a:rPr lang="ru-RU" sz="800" dirty="0" smtClean="0">
                          <a:solidFill>
                            <a:schemeClr val="tx1"/>
                          </a:solidFill>
                          <a:latin typeface="Times New Roman" panose="02020603050405020304" pitchFamily="18" charset="0"/>
                          <a:cs typeface="Times New Roman" panose="02020603050405020304" pitchFamily="18" charset="0"/>
                        </a:rPr>
                        <a:t>конец отчетного</a:t>
                      </a:r>
                    </a:p>
                    <a:p>
                      <a:pPr algn="ctr"/>
                      <a:r>
                        <a:rPr lang="ru-RU" sz="800" dirty="0" smtClean="0">
                          <a:solidFill>
                            <a:schemeClr val="tx1"/>
                          </a:solidFill>
                          <a:latin typeface="Times New Roman" panose="02020603050405020304" pitchFamily="18" charset="0"/>
                          <a:cs typeface="Times New Roman" panose="02020603050405020304" pitchFamily="18" charset="0"/>
                        </a:rPr>
                        <a:t>периода</a:t>
                      </a:r>
                    </a:p>
                    <a:p>
                      <a:pPr algn="ctr"/>
                      <a:endParaRPr lang="ru-RU" sz="8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15" name="Стрелка вправо 14"/>
          <p:cNvSpPr/>
          <p:nvPr/>
        </p:nvSpPr>
        <p:spPr>
          <a:xfrm rot="18226938">
            <a:off x="3619335" y="3463243"/>
            <a:ext cx="1038731" cy="168444"/>
          </a:xfrm>
          <a:prstGeom prst="rightArrow">
            <a:avLst/>
          </a:prstGeom>
          <a:solidFill>
            <a:schemeClr val="accent3">
              <a:lumMod val="20000"/>
              <a:lumOff val="80000"/>
            </a:scheme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5076055" y="3263691"/>
            <a:ext cx="3740117" cy="2308324"/>
          </a:xfrm>
          <a:prstGeom prst="rect">
            <a:avLst/>
          </a:prstGeom>
          <a:solidFill>
            <a:srgbClr val="7030A0">
              <a:alpha val="4000"/>
            </a:srgbClr>
          </a:solidFill>
        </p:spPr>
        <p:txBody>
          <a:bodyPr wrap="square">
            <a:spAutoFit/>
          </a:bodyPr>
          <a:lstStyle/>
          <a:p>
            <a:pPr marL="0" lvl="1"/>
            <a:r>
              <a:rPr lang="ru-RU" sz="1200" b="1" spc="15" dirty="0" smtClean="0">
                <a:solidFill>
                  <a:srgbClr val="000000"/>
                </a:solidFill>
                <a:latin typeface="Times New Roman"/>
                <a:ea typeface="Arial Unicode MS"/>
                <a:cs typeface="Times New Roman"/>
              </a:rPr>
              <a:t>Раздел 6.10. </a:t>
            </a:r>
            <a:r>
              <a:rPr lang="ru-RU" sz="1200" spc="15" dirty="0" smtClean="0">
                <a:solidFill>
                  <a:srgbClr val="000000"/>
                </a:solidFill>
                <a:latin typeface="Times New Roman"/>
                <a:ea typeface="Arial Unicode MS"/>
                <a:cs typeface="Times New Roman"/>
              </a:rPr>
              <a:t>Информация </a:t>
            </a:r>
            <a:r>
              <a:rPr lang="ru-RU" sz="1200" spc="15" dirty="0">
                <a:solidFill>
                  <a:srgbClr val="000000"/>
                </a:solidFill>
                <a:latin typeface="Times New Roman"/>
                <a:ea typeface="Arial Unicode MS"/>
                <a:cs typeface="Times New Roman"/>
              </a:rPr>
              <a:t>о вознаграждении за счет гранта членов научной группы (в том числе руководителя проекта) за выполнение проекта (заполняется на каждого члена научной группы, указанного в приказе (приказах) о формировании научной группы</a:t>
            </a:r>
            <a:r>
              <a:rPr lang="ru-RU" sz="1200" spc="15" dirty="0" smtClean="0">
                <a:solidFill>
                  <a:srgbClr val="000000"/>
                </a:solidFill>
                <a:latin typeface="Times New Roman"/>
                <a:ea typeface="Arial Unicode MS"/>
                <a:cs typeface="Times New Roman"/>
              </a:rPr>
              <a:t>):</a:t>
            </a:r>
          </a:p>
          <a:p>
            <a:pPr marL="0" lvl="1"/>
            <a:r>
              <a:rPr lang="ru-RU" sz="1200" spc="15" dirty="0" smtClean="0">
                <a:solidFill>
                  <a:srgbClr val="000000"/>
                </a:solidFill>
                <a:latin typeface="Times New Roman"/>
                <a:ea typeface="Arial Unicode MS"/>
                <a:cs typeface="Times New Roman"/>
              </a:rPr>
              <a:t>6.10.1. ФИО </a:t>
            </a:r>
            <a:r>
              <a:rPr lang="ru-RU" sz="1200" spc="15" dirty="0">
                <a:solidFill>
                  <a:srgbClr val="000000"/>
                </a:solidFill>
                <a:latin typeface="Times New Roman"/>
                <a:ea typeface="Arial Unicode MS"/>
                <a:cs typeface="Times New Roman"/>
              </a:rPr>
              <a:t>члена научной группы</a:t>
            </a:r>
          </a:p>
          <a:p>
            <a:pPr marL="0" lvl="1"/>
            <a:r>
              <a:rPr lang="ru-RU" sz="1200" spc="15" dirty="0" smtClean="0">
                <a:solidFill>
                  <a:srgbClr val="000000"/>
                </a:solidFill>
                <a:latin typeface="Times New Roman"/>
                <a:ea typeface="Arial Unicode MS"/>
                <a:cs typeface="Times New Roman"/>
              </a:rPr>
              <a:t>6.10.2. Месяц</a:t>
            </a:r>
            <a:r>
              <a:rPr lang="ru-RU" sz="1200" spc="15" dirty="0">
                <a:solidFill>
                  <a:srgbClr val="000000"/>
                </a:solidFill>
                <a:latin typeface="Times New Roman"/>
                <a:ea typeface="Arial Unicode MS"/>
                <a:cs typeface="Times New Roman"/>
              </a:rPr>
              <a:t>, год рождения</a:t>
            </a:r>
          </a:p>
          <a:p>
            <a:pPr marL="0" lvl="1"/>
            <a:r>
              <a:rPr lang="ru-RU" sz="1200" spc="15" dirty="0" smtClean="0">
                <a:solidFill>
                  <a:srgbClr val="000000"/>
                </a:solidFill>
                <a:latin typeface="Times New Roman"/>
                <a:ea typeface="Arial Unicode MS"/>
                <a:cs typeface="Times New Roman"/>
              </a:rPr>
              <a:t>6.10.3. Должность</a:t>
            </a:r>
            <a:endParaRPr lang="ru-RU" sz="1200" spc="15" dirty="0">
              <a:solidFill>
                <a:srgbClr val="000000"/>
              </a:solidFill>
              <a:latin typeface="Times New Roman"/>
              <a:ea typeface="Arial Unicode MS"/>
              <a:cs typeface="Times New Roman"/>
            </a:endParaRPr>
          </a:p>
          <a:p>
            <a:pPr marL="0" lvl="1"/>
            <a:r>
              <a:rPr lang="ru-RU" sz="1200" spc="15" dirty="0" smtClean="0">
                <a:solidFill>
                  <a:srgbClr val="000000"/>
                </a:solidFill>
                <a:latin typeface="Times New Roman"/>
                <a:ea typeface="Arial Unicode MS"/>
                <a:cs typeface="Times New Roman"/>
              </a:rPr>
              <a:t>6.10.4. Ученая </a:t>
            </a:r>
            <a:r>
              <a:rPr lang="ru-RU" sz="1200" spc="15" dirty="0">
                <a:solidFill>
                  <a:srgbClr val="000000"/>
                </a:solidFill>
                <a:latin typeface="Times New Roman"/>
                <a:ea typeface="Arial Unicode MS"/>
                <a:cs typeface="Times New Roman"/>
              </a:rPr>
              <a:t>степень на дату представления отчета (без ученой степени, кандидат наук, доктор наук)</a:t>
            </a:r>
          </a:p>
          <a:p>
            <a:pPr marL="0" lvl="1"/>
            <a:r>
              <a:rPr lang="ru-RU" sz="1200" spc="15" dirty="0" smtClean="0">
                <a:solidFill>
                  <a:srgbClr val="000000"/>
                </a:solidFill>
                <a:latin typeface="Times New Roman"/>
                <a:ea typeface="Arial Unicode MS"/>
                <a:cs typeface="Times New Roman"/>
              </a:rPr>
              <a:t>и т.д.</a:t>
            </a:r>
            <a:endParaRPr lang="ru-RU" sz="1200" spc="15" dirty="0">
              <a:solidFill>
                <a:srgbClr val="000000"/>
              </a:solidFill>
              <a:latin typeface="Times New Roman"/>
              <a:ea typeface="Arial Unicode MS"/>
              <a:cs typeface="Times New Roman"/>
            </a:endParaRPr>
          </a:p>
        </p:txBody>
      </p:sp>
      <p:sp>
        <p:nvSpPr>
          <p:cNvPr id="22" name="Стрелка вправо 21"/>
          <p:cNvSpPr/>
          <p:nvPr/>
        </p:nvSpPr>
        <p:spPr>
          <a:xfrm>
            <a:off x="3892411" y="4220701"/>
            <a:ext cx="1210158" cy="208777"/>
          </a:xfrm>
          <a:prstGeom prst="rightArrow">
            <a:avLst/>
          </a:prstGeom>
          <a:solidFill>
            <a:schemeClr val="accent6">
              <a:lumMod val="20000"/>
              <a:lumOff val="80000"/>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Умножение 20"/>
          <p:cNvSpPr/>
          <p:nvPr/>
        </p:nvSpPr>
        <p:spPr>
          <a:xfrm>
            <a:off x="4342293" y="4111983"/>
            <a:ext cx="489547" cy="426214"/>
          </a:xfrm>
          <a:prstGeom prst="mathMultiply">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107504" y="5301208"/>
            <a:ext cx="4824535" cy="1277273"/>
          </a:xfrm>
          <a:prstGeom prst="rect">
            <a:avLst/>
          </a:prstGeom>
          <a:solidFill>
            <a:srgbClr val="FF0000">
              <a:alpha val="15000"/>
            </a:srgbClr>
          </a:solidFill>
        </p:spPr>
        <p:txBody>
          <a:bodyPr wrap="square">
            <a:spAutoFit/>
          </a:bodyPr>
          <a:lstStyle/>
          <a:p>
            <a:r>
              <a:rPr lang="ru-RU" sz="1100" dirty="0" smtClean="0">
                <a:latin typeface="Times New Roman" panose="02020603050405020304" pitchFamily="18" charset="0"/>
                <a:cs typeface="Times New Roman" panose="02020603050405020304" pitchFamily="18" charset="0"/>
              </a:rPr>
              <a:t>Внимание!</a:t>
            </a:r>
          </a:p>
          <a:p>
            <a:r>
              <a:rPr lang="ru-RU" sz="1100" dirty="0" smtClean="0">
                <a:latin typeface="Times New Roman" panose="02020603050405020304" pitchFamily="18" charset="0"/>
                <a:cs typeface="Times New Roman" panose="02020603050405020304" pitchFamily="18" charset="0"/>
              </a:rPr>
              <a:t>Если участник проекта сначала </a:t>
            </a:r>
            <a:r>
              <a:rPr lang="ru-RU" sz="1100" dirty="0">
                <a:latin typeface="Times New Roman" panose="02020603050405020304" pitchFamily="18" charset="0"/>
                <a:cs typeface="Times New Roman" panose="02020603050405020304" pitchFamily="18" charset="0"/>
              </a:rPr>
              <a:t>относился </a:t>
            </a:r>
            <a:r>
              <a:rPr lang="ru-RU" sz="1100" dirty="0" smtClean="0">
                <a:latin typeface="Times New Roman" panose="02020603050405020304" pitchFamily="18" charset="0"/>
                <a:cs typeface="Times New Roman" panose="02020603050405020304" pitchFamily="18" charset="0"/>
              </a:rPr>
              <a:t>ко Вспомогательному персоналу, а потом был переведен в научный коллектив, то  его Вознаграждение</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как Вспомогательного персонала появляется только в разделе 6.1, в соответствующей графе, </a:t>
            </a:r>
            <a:r>
              <a:rPr lang="ru-RU" sz="1100" dirty="0">
                <a:latin typeface="Times New Roman" panose="02020603050405020304" pitchFamily="18" charset="0"/>
                <a:cs typeface="Times New Roman" panose="02020603050405020304" pitchFamily="18" charset="0"/>
              </a:rPr>
              <a:t>а</a:t>
            </a:r>
            <a:r>
              <a:rPr lang="ru-RU" sz="1100" dirty="0" smtClean="0">
                <a:latin typeface="Times New Roman" panose="02020603050405020304" pitchFamily="18" charset="0"/>
                <a:cs typeface="Times New Roman" panose="02020603050405020304" pitchFamily="18" charset="0"/>
              </a:rPr>
              <a:t> вознаграждение (и </a:t>
            </a:r>
            <a:r>
              <a:rPr lang="ru-RU" sz="1100" dirty="0">
                <a:latin typeface="Times New Roman" panose="02020603050405020304" pitchFamily="18" charset="0"/>
                <a:cs typeface="Times New Roman" panose="02020603050405020304" pitchFamily="18" charset="0"/>
              </a:rPr>
              <a:t>вся информация о нем), </a:t>
            </a:r>
            <a:r>
              <a:rPr lang="ru-RU" sz="1100" dirty="0" smtClean="0">
                <a:latin typeface="Times New Roman" panose="02020603050405020304" pitchFamily="18" charset="0"/>
                <a:cs typeface="Times New Roman" panose="02020603050405020304" pitchFamily="18" charset="0"/>
              </a:rPr>
              <a:t>как члена научного коллектива заносится в раздел 6.10 и раздел 6.1 в соответствующие строки.</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35178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3" name="Прямоугольник 2"/>
          <p:cNvSpPr/>
          <p:nvPr/>
        </p:nvSpPr>
        <p:spPr>
          <a:xfrm>
            <a:off x="1442526" y="898314"/>
            <a:ext cx="6945898"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err="1">
                <a:solidFill>
                  <a:schemeClr val="dk1"/>
                </a:solidFill>
                <a:latin typeface="Times New Roman" panose="02020603050405020304" pitchFamily="18" charset="0"/>
                <a:ea typeface="Calibri" panose="020F0502020204030204" pitchFamily="34" charset="0"/>
              </a:rPr>
              <a:t>Софинансирование</a:t>
            </a:r>
            <a:r>
              <a:rPr lang="ru-RU" sz="2000" b="1" dirty="0">
                <a:solidFill>
                  <a:schemeClr val="dk1"/>
                </a:solidFill>
                <a:latin typeface="Times New Roman" panose="02020603050405020304" pitchFamily="18" charset="0"/>
                <a:ea typeface="Calibri" panose="020F0502020204030204" pitchFamily="34" charset="0"/>
              </a:rPr>
              <a:t> удовлетворяет условиям соглашения</a:t>
            </a:r>
          </a:p>
        </p:txBody>
      </p:sp>
      <p:sp>
        <p:nvSpPr>
          <p:cNvPr id="4" name="Прямоугольник 3"/>
          <p:cNvSpPr/>
          <p:nvPr/>
        </p:nvSpPr>
        <p:spPr>
          <a:xfrm>
            <a:off x="539552" y="1700351"/>
            <a:ext cx="3456384" cy="3616375"/>
          </a:xfrm>
          <a:prstGeom prst="rect">
            <a:avLst/>
          </a:prstGeom>
          <a:ln>
            <a:solidFill>
              <a:schemeClr val="accent6">
                <a:shade val="95000"/>
                <a:satMod val="105000"/>
              </a:schemeClr>
            </a:solidFill>
          </a:ln>
        </p:spPr>
        <p:txBody>
          <a:bodyPr wrap="square">
            <a:spAutoFit/>
          </a:bodyPr>
          <a:lstStyle/>
          <a:p>
            <a:pPr algn="ctr"/>
            <a:r>
              <a:rPr lang="ru-RU" sz="1600" b="1" spc="-10" dirty="0">
                <a:solidFill>
                  <a:prstClr val="black"/>
                </a:solidFill>
                <a:latin typeface="Times New Roman"/>
                <a:ea typeface="Times New Roman"/>
              </a:rPr>
              <a:t>3-й конкурс </a:t>
            </a:r>
            <a:r>
              <a:rPr lang="ru-RU" sz="1600" b="1" spc="-10" dirty="0" smtClean="0">
                <a:solidFill>
                  <a:prstClr val="black"/>
                </a:solidFill>
                <a:latin typeface="Times New Roman"/>
                <a:ea typeface="Times New Roman"/>
              </a:rPr>
              <a:t>«Вновь создаваемые научной </a:t>
            </a:r>
            <a:r>
              <a:rPr lang="ru-RU" sz="1600" b="1" spc="-10" dirty="0">
                <a:solidFill>
                  <a:prstClr val="black"/>
                </a:solidFill>
                <a:latin typeface="Times New Roman"/>
                <a:ea typeface="Times New Roman"/>
              </a:rPr>
              <a:t>организацией </a:t>
            </a:r>
            <a:r>
              <a:rPr lang="ru-RU" sz="1600" b="1" spc="-10" dirty="0" smtClean="0">
                <a:solidFill>
                  <a:prstClr val="black"/>
                </a:solidFill>
                <a:latin typeface="Times New Roman"/>
                <a:ea typeface="Times New Roman"/>
              </a:rPr>
              <a:t>и вузом совместные научные лаборатории»</a:t>
            </a:r>
          </a:p>
          <a:p>
            <a:pPr lvl="0"/>
            <a:endParaRPr lang="ru-RU" sz="1600" dirty="0" smtClean="0">
              <a:solidFill>
                <a:prstClr val="black"/>
              </a:solidFill>
              <a:latin typeface="Times New Roman" panose="02020603050405020304" pitchFamily="18" charset="0"/>
              <a:cs typeface="Times New Roman" panose="02020603050405020304" pitchFamily="18" charset="0"/>
            </a:endParaRPr>
          </a:p>
          <a:p>
            <a:pPr lvl="0">
              <a:spcAft>
                <a:spcPts val="600"/>
              </a:spcAft>
            </a:pPr>
            <a:r>
              <a:rPr lang="ru-RU" sz="1600" dirty="0" smtClean="0">
                <a:solidFill>
                  <a:prstClr val="black"/>
                </a:solidFill>
                <a:latin typeface="Times New Roman" panose="02020603050405020304" pitchFamily="18" charset="0"/>
                <a:cs typeface="Times New Roman" panose="02020603050405020304" pitchFamily="18" charset="0"/>
              </a:rPr>
              <a:t>Возможные источники софинансирования:</a:t>
            </a:r>
            <a:endParaRPr lang="ru-RU" sz="1600" dirty="0">
              <a:solidFill>
                <a:prstClr val="black"/>
              </a:solidFill>
              <a:latin typeface="Times New Roman" panose="02020603050405020304" pitchFamily="18" charset="0"/>
              <a:cs typeface="Times New Roman" panose="02020603050405020304" pitchFamily="18" charset="0"/>
            </a:endParaRPr>
          </a:p>
          <a:p>
            <a:pPr lvl="0"/>
            <a:r>
              <a:rPr lang="ru-RU" sz="1600" dirty="0">
                <a:solidFill>
                  <a:prstClr val="black"/>
                </a:solidFill>
                <a:latin typeface="Times New Roman" panose="02020603050405020304" pitchFamily="18" charset="0"/>
                <a:cs typeface="Times New Roman" panose="02020603050405020304" pitchFamily="18" charset="0"/>
              </a:rPr>
              <a:t>- Средства учредителя организации, направленные на софинансирование для определенного </a:t>
            </a:r>
            <a:r>
              <a:rPr lang="ru-RU" sz="1600" dirty="0" smtClean="0">
                <a:solidFill>
                  <a:prstClr val="black"/>
                </a:solidFill>
                <a:latin typeface="Times New Roman" panose="02020603050405020304" pitchFamily="18" charset="0"/>
                <a:cs typeface="Times New Roman" panose="02020603050405020304" pitchFamily="18" charset="0"/>
              </a:rPr>
              <a:t>гранта (по распоряжению  учредителя);</a:t>
            </a:r>
            <a:endParaRPr lang="ru-RU" sz="1600" dirty="0">
              <a:solidFill>
                <a:prstClr val="black"/>
              </a:solidFill>
              <a:latin typeface="Times New Roman" panose="02020603050405020304" pitchFamily="18" charset="0"/>
              <a:cs typeface="Times New Roman" panose="02020603050405020304" pitchFamily="18" charset="0"/>
            </a:endParaRPr>
          </a:p>
          <a:p>
            <a:pPr lvl="0"/>
            <a:r>
              <a:rPr lang="ru-RU" sz="1600" dirty="0">
                <a:solidFill>
                  <a:prstClr val="black"/>
                </a:solidFill>
                <a:latin typeface="Times New Roman" panose="02020603050405020304" pitchFamily="18" charset="0"/>
                <a:cs typeface="Times New Roman" panose="02020603050405020304" pitchFamily="18" charset="0"/>
              </a:rPr>
              <a:t>- Пожертвования только в денежной форме;</a:t>
            </a:r>
          </a:p>
          <a:p>
            <a:pPr lvl="0"/>
            <a:r>
              <a:rPr lang="ru-RU" sz="1600" dirty="0">
                <a:solidFill>
                  <a:prstClr val="black"/>
                </a:solidFill>
                <a:latin typeface="Times New Roman" panose="02020603050405020304" pitchFamily="18" charset="0"/>
                <a:cs typeface="Times New Roman" panose="02020603050405020304" pitchFamily="18" charset="0"/>
              </a:rPr>
              <a:t>- </a:t>
            </a:r>
            <a:r>
              <a:rPr lang="ru-RU" sz="1600" dirty="0" smtClean="0">
                <a:solidFill>
                  <a:prstClr val="black"/>
                </a:solidFill>
                <a:latin typeface="Times New Roman" panose="02020603050405020304" pitchFamily="18" charset="0"/>
                <a:cs typeface="Times New Roman" panose="02020603050405020304" pitchFamily="18" charset="0"/>
              </a:rPr>
              <a:t>Прибыль</a:t>
            </a:r>
            <a:r>
              <a:rPr lang="en-US" sz="1600" dirty="0" smtClean="0">
                <a:solidFill>
                  <a:prstClr val="black"/>
                </a:solidFill>
                <a:latin typeface="Times New Roman" panose="02020603050405020304" pitchFamily="18" charset="0"/>
                <a:cs typeface="Times New Roman" panose="02020603050405020304" pitchFamily="18" charset="0"/>
              </a:rPr>
              <a:t>  </a:t>
            </a:r>
            <a:r>
              <a:rPr lang="ru-RU" sz="1600" dirty="0" smtClean="0">
                <a:solidFill>
                  <a:prstClr val="black"/>
                </a:solidFill>
                <a:latin typeface="Times New Roman" panose="02020603050405020304" pitchFamily="18" charset="0"/>
                <a:cs typeface="Times New Roman" panose="02020603050405020304" pitchFamily="18" charset="0"/>
              </a:rPr>
              <a:t>организации</a:t>
            </a:r>
            <a:r>
              <a:rPr lang="ru-RU" sz="1600" dirty="0">
                <a:solidFill>
                  <a:prstClr val="black"/>
                </a:solidFill>
                <a:latin typeface="Times New Roman" panose="02020603050405020304" pitchFamily="18" charset="0"/>
                <a:cs typeface="Times New Roman" panose="02020603050405020304" pitchFamily="18" charset="0"/>
              </a:rPr>
              <a:t>;</a:t>
            </a:r>
          </a:p>
          <a:p>
            <a:pPr lvl="0"/>
            <a:r>
              <a:rPr lang="ru-RU" sz="1600" dirty="0" smtClean="0">
                <a:solidFill>
                  <a:prstClr val="black"/>
                </a:solidFill>
                <a:latin typeface="Times New Roman" panose="02020603050405020304" pitchFamily="18" charset="0"/>
                <a:cs typeface="Times New Roman" panose="02020603050405020304" pitchFamily="18" charset="0"/>
              </a:rPr>
              <a:t>- Кредитные </a:t>
            </a:r>
            <a:r>
              <a:rPr lang="ru-RU" sz="1600" dirty="0">
                <a:solidFill>
                  <a:prstClr val="black"/>
                </a:solidFill>
                <a:latin typeface="Times New Roman" panose="02020603050405020304" pitchFamily="18" charset="0"/>
                <a:cs typeface="Times New Roman" panose="02020603050405020304" pitchFamily="18" charset="0"/>
              </a:rPr>
              <a:t>средства</a:t>
            </a:r>
            <a:r>
              <a:rPr lang="ru-RU" sz="1600" dirty="0" smtClean="0">
                <a:solidFill>
                  <a:prstClr val="black"/>
                </a:solidFill>
                <a:latin typeface="Times New Roman" panose="02020603050405020304" pitchFamily="18" charset="0"/>
                <a:cs typeface="Times New Roman" panose="02020603050405020304" pitchFamily="18" charset="0"/>
              </a:rPr>
              <a:t>.</a:t>
            </a:r>
          </a:p>
        </p:txBody>
      </p:sp>
      <p:sp>
        <p:nvSpPr>
          <p:cNvPr id="7" name="Прямоугольник 6"/>
          <p:cNvSpPr/>
          <p:nvPr/>
        </p:nvSpPr>
        <p:spPr>
          <a:xfrm>
            <a:off x="4788024" y="1714406"/>
            <a:ext cx="3994026" cy="3616375"/>
          </a:xfrm>
          <a:prstGeom prst="rect">
            <a:avLst/>
          </a:prstGeom>
          <a:ln>
            <a:solidFill>
              <a:srgbClr val="7030A0"/>
            </a:solidFill>
          </a:ln>
        </p:spPr>
        <p:txBody>
          <a:bodyPr wrap="square">
            <a:spAutoFit/>
          </a:bodyPr>
          <a:lstStyle/>
          <a:p>
            <a:pPr algn="ctr"/>
            <a:r>
              <a:rPr lang="ru-RU" sz="1600" b="1" spc="-10" dirty="0" smtClean="0">
                <a:solidFill>
                  <a:prstClr val="black"/>
                </a:solidFill>
                <a:latin typeface="Times New Roman"/>
                <a:ea typeface="Times New Roman"/>
              </a:rPr>
              <a:t>5-й </a:t>
            </a:r>
            <a:r>
              <a:rPr lang="ru-RU" sz="1600" b="1" spc="-10" dirty="0">
                <a:solidFill>
                  <a:prstClr val="black"/>
                </a:solidFill>
                <a:latin typeface="Times New Roman"/>
                <a:ea typeface="Times New Roman"/>
              </a:rPr>
              <a:t>конкурс </a:t>
            </a:r>
            <a:r>
              <a:rPr lang="ru-RU" sz="1600" b="1" spc="-10" dirty="0" smtClean="0">
                <a:solidFill>
                  <a:prstClr val="black"/>
                </a:solidFill>
                <a:latin typeface="Times New Roman"/>
                <a:ea typeface="Times New Roman"/>
              </a:rPr>
              <a:t>«Комплексные научные программы»</a:t>
            </a:r>
          </a:p>
          <a:p>
            <a:pPr lvl="0"/>
            <a:endParaRPr lang="ru-RU" sz="1600" dirty="0">
              <a:solidFill>
                <a:prstClr val="black"/>
              </a:solidFill>
              <a:latin typeface="Times New Roman" panose="02020603050405020304" pitchFamily="18" charset="0"/>
              <a:cs typeface="Times New Roman" panose="02020603050405020304" pitchFamily="18" charset="0"/>
            </a:endParaRPr>
          </a:p>
          <a:p>
            <a:pPr lvl="0">
              <a:spcAft>
                <a:spcPts val="600"/>
              </a:spcAft>
            </a:pPr>
            <a:r>
              <a:rPr lang="ru-RU" sz="1600" dirty="0" smtClean="0">
                <a:solidFill>
                  <a:prstClr val="black"/>
                </a:solidFill>
                <a:latin typeface="Times New Roman" panose="02020603050405020304" pitchFamily="18" charset="0"/>
                <a:cs typeface="Times New Roman" panose="02020603050405020304" pitchFamily="18" charset="0"/>
              </a:rPr>
              <a:t>Возможные источники софинансирования:</a:t>
            </a:r>
            <a:endParaRPr lang="ru-RU" sz="1600" dirty="0">
              <a:solidFill>
                <a:prstClr val="black"/>
              </a:solidFill>
              <a:latin typeface="Times New Roman" panose="02020603050405020304" pitchFamily="18" charset="0"/>
              <a:cs typeface="Times New Roman" panose="02020603050405020304" pitchFamily="18" charset="0"/>
            </a:endParaRPr>
          </a:p>
          <a:p>
            <a:pPr lvl="0"/>
            <a:r>
              <a:rPr lang="ru-RU" sz="1600" dirty="0">
                <a:solidFill>
                  <a:prstClr val="black"/>
                </a:solidFill>
                <a:latin typeface="Times New Roman" panose="02020603050405020304" pitchFamily="18" charset="0"/>
                <a:cs typeface="Times New Roman" panose="02020603050405020304" pitchFamily="18" charset="0"/>
              </a:rPr>
              <a:t>- Средства учредителя организации, направленные на софинансирование для определенного гранта (по распоряжению  учредителя);</a:t>
            </a:r>
          </a:p>
          <a:p>
            <a:pPr lvl="0"/>
            <a:r>
              <a:rPr lang="ru-RU" sz="1600" dirty="0">
                <a:solidFill>
                  <a:prstClr val="black"/>
                </a:solidFill>
                <a:latin typeface="Times New Roman" panose="02020603050405020304" pitchFamily="18" charset="0"/>
                <a:cs typeface="Times New Roman" panose="02020603050405020304" pitchFamily="18" charset="0"/>
              </a:rPr>
              <a:t>- Пожертвования только в денежной форме;</a:t>
            </a:r>
          </a:p>
          <a:p>
            <a:pPr lvl="0"/>
            <a:r>
              <a:rPr lang="ru-RU" sz="1600" dirty="0" smtClean="0">
                <a:solidFill>
                  <a:prstClr val="black"/>
                </a:solidFill>
                <a:latin typeface="Times New Roman" panose="02020603050405020304" pitchFamily="18" charset="0"/>
                <a:cs typeface="Times New Roman" panose="02020603050405020304" pitchFamily="18" charset="0"/>
              </a:rPr>
              <a:t>- Накладные </a:t>
            </a:r>
            <a:r>
              <a:rPr lang="ru-RU" sz="1600" dirty="0">
                <a:solidFill>
                  <a:prstClr val="black"/>
                </a:solidFill>
                <a:latin typeface="Times New Roman" panose="02020603050405020304" pitchFamily="18" charset="0"/>
                <a:cs typeface="Times New Roman" panose="02020603050405020304" pitchFamily="18" charset="0"/>
              </a:rPr>
              <a:t>расходы организации </a:t>
            </a:r>
            <a:r>
              <a:rPr lang="en-US" sz="1600" dirty="0" smtClean="0">
                <a:solidFill>
                  <a:prstClr val="black"/>
                </a:solidFill>
                <a:latin typeface="Times New Roman" panose="02020603050405020304" pitchFamily="18" charset="0"/>
                <a:cs typeface="Times New Roman" panose="02020603050405020304" pitchFamily="18" charset="0"/>
              </a:rPr>
              <a:t> </a:t>
            </a:r>
            <a:r>
              <a:rPr lang="ru-RU" sz="1600" dirty="0" smtClean="0">
                <a:solidFill>
                  <a:prstClr val="black"/>
                </a:solidFill>
                <a:latin typeface="Times New Roman" panose="02020603050405020304" pitchFamily="18" charset="0"/>
                <a:cs typeface="Times New Roman" panose="02020603050405020304" pitchFamily="18" charset="0"/>
              </a:rPr>
              <a:t>в </a:t>
            </a:r>
            <a:r>
              <a:rPr lang="ru-RU" sz="1600" dirty="0">
                <a:solidFill>
                  <a:prstClr val="black"/>
                </a:solidFill>
                <a:latin typeface="Times New Roman" panose="02020603050405020304" pitchFamily="18" charset="0"/>
                <a:cs typeface="Times New Roman" panose="02020603050405020304" pitchFamily="18" charset="0"/>
              </a:rPr>
              <a:t>случае, если </a:t>
            </a:r>
            <a:r>
              <a:rPr lang="ru-RU" sz="1600" dirty="0" smtClean="0">
                <a:solidFill>
                  <a:prstClr val="black"/>
                </a:solidFill>
                <a:latin typeface="Times New Roman" panose="02020603050405020304" pitchFamily="18" charset="0"/>
                <a:cs typeface="Times New Roman" panose="02020603050405020304" pitchFamily="18" charset="0"/>
              </a:rPr>
              <a:t>организация </a:t>
            </a:r>
            <a:r>
              <a:rPr lang="ru-RU" sz="1600" dirty="0">
                <a:solidFill>
                  <a:prstClr val="black"/>
                </a:solidFill>
                <a:latin typeface="Times New Roman" panose="02020603050405020304" pitchFamily="18" charset="0"/>
                <a:cs typeface="Times New Roman" panose="02020603050405020304" pitchFamily="18" charset="0"/>
              </a:rPr>
              <a:t>установит, что накладные расходы с </a:t>
            </a:r>
            <a:r>
              <a:rPr lang="ru-RU" sz="1600" dirty="0" smtClean="0">
                <a:solidFill>
                  <a:prstClr val="black"/>
                </a:solidFill>
                <a:latin typeface="Times New Roman" panose="02020603050405020304" pitchFamily="18" charset="0"/>
                <a:cs typeface="Times New Roman" panose="02020603050405020304" pitchFamily="18" charset="0"/>
              </a:rPr>
              <a:t>любых грантов Фонда </a:t>
            </a:r>
            <a:r>
              <a:rPr lang="ru-RU" sz="1600" dirty="0">
                <a:solidFill>
                  <a:prstClr val="black"/>
                </a:solidFill>
                <a:latin typeface="Times New Roman" panose="02020603050405020304" pitchFamily="18" charset="0"/>
                <a:cs typeface="Times New Roman" panose="02020603050405020304" pitchFamily="18" charset="0"/>
              </a:rPr>
              <a:t>в период реализации </a:t>
            </a:r>
            <a:r>
              <a:rPr lang="ru-RU" sz="1600" dirty="0" smtClean="0">
                <a:solidFill>
                  <a:prstClr val="black"/>
                </a:solidFill>
                <a:latin typeface="Times New Roman" panose="02020603050405020304" pitchFamily="18" charset="0"/>
                <a:cs typeface="Times New Roman" panose="02020603050405020304" pitchFamily="18" charset="0"/>
              </a:rPr>
              <a:t>программы будут равны </a:t>
            </a:r>
            <a:r>
              <a:rPr lang="ru-RU" sz="1600" dirty="0">
                <a:solidFill>
                  <a:prstClr val="black"/>
                </a:solidFill>
                <a:latin typeface="Times New Roman" panose="02020603050405020304" pitchFamily="18" charset="0"/>
                <a:cs typeface="Times New Roman" panose="02020603050405020304" pitchFamily="18" charset="0"/>
              </a:rPr>
              <a:t>нулю</a:t>
            </a:r>
            <a:r>
              <a:rPr lang="ru-RU" sz="1600" dirty="0" smtClean="0">
                <a:solidFill>
                  <a:prstClr val="black"/>
                </a:solidFill>
                <a:latin typeface="Times New Roman" panose="02020603050405020304" pitchFamily="18" charset="0"/>
                <a:cs typeface="Times New Roman" panose="02020603050405020304" pitchFamily="18" charset="0"/>
              </a:rPr>
              <a:t>).</a:t>
            </a:r>
          </a:p>
        </p:txBody>
      </p:sp>
      <p:sp>
        <p:nvSpPr>
          <p:cNvPr id="11" name="Прямоугольник 10"/>
          <p:cNvSpPr/>
          <p:nvPr/>
        </p:nvSpPr>
        <p:spPr>
          <a:xfrm>
            <a:off x="793998" y="5515411"/>
            <a:ext cx="7594426" cy="830997"/>
          </a:xfrm>
          <a:prstGeom prst="rect">
            <a:avLst/>
          </a:prstGeom>
          <a:solidFill>
            <a:srgbClr val="FF0000">
              <a:alpha val="15000"/>
            </a:srgbClr>
          </a:solidFill>
        </p:spPr>
        <p:txBody>
          <a:bodyPr wrap="square">
            <a:spAutoFit/>
          </a:bodyPr>
          <a:lstStyle/>
          <a:p>
            <a:r>
              <a:rPr lang="ru-RU" sz="1600" b="1" dirty="0">
                <a:latin typeface="Times New Roman" panose="02020603050405020304" pitchFamily="18" charset="0"/>
                <a:cs typeface="Times New Roman" panose="02020603050405020304" pitchFamily="18" charset="0"/>
              </a:rPr>
              <a:t>Внимание!</a:t>
            </a:r>
          </a:p>
          <a:p>
            <a:r>
              <a:rPr lang="ru-RU" sz="1600" b="1" dirty="0">
                <a:latin typeface="Times New Roman" panose="02020603050405020304" pitchFamily="18" charset="0"/>
                <a:cs typeface="Times New Roman" panose="02020603050405020304" pitchFamily="18" charset="0"/>
              </a:rPr>
              <a:t>Использование средств </a:t>
            </a:r>
            <a:r>
              <a:rPr lang="ru-RU" sz="1600" b="1" dirty="0" err="1">
                <a:latin typeface="Times New Roman" panose="02020603050405020304" pitchFamily="18" charset="0"/>
                <a:cs typeface="Times New Roman" panose="02020603050405020304" pitchFamily="18" charset="0"/>
              </a:rPr>
              <a:t>софинансирования</a:t>
            </a:r>
            <a:r>
              <a:rPr lang="ru-RU" sz="1600" b="1" dirty="0">
                <a:latin typeface="Times New Roman" panose="02020603050405020304" pitchFamily="18" charset="0"/>
                <a:cs typeface="Times New Roman" panose="02020603050405020304" pitchFamily="18" charset="0"/>
              </a:rPr>
              <a:t>  должно соответствовать целевому назначению, как и основные средства гранта</a:t>
            </a:r>
          </a:p>
        </p:txBody>
      </p:sp>
      <p:cxnSp>
        <p:nvCxnSpPr>
          <p:cNvPr id="12" name="Прямая со стрелкой 11"/>
          <p:cNvCxnSpPr/>
          <p:nvPr/>
        </p:nvCxnSpPr>
        <p:spPr>
          <a:xfrm flipH="1">
            <a:off x="2994807" y="1344590"/>
            <a:ext cx="353057" cy="355761"/>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5652120" y="1312479"/>
            <a:ext cx="720080" cy="387872"/>
          </a:xfrm>
          <a:prstGeom prst="straightConnector1">
            <a:avLst/>
          </a:prstGeom>
          <a:ln w="25400" cap="sq">
            <a:headEnd type="none" w="lg" len="lg"/>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724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ChalkSketch/>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04" y="116632"/>
            <a:ext cx="2998787" cy="554037"/>
          </a:xfrm>
          <a:prstGeom prst="rect">
            <a:avLst/>
          </a:prstGeom>
          <a:solidFill>
            <a:schemeClr val="tx1">
              <a:lumMod val="75000"/>
              <a:lumOff val="25000"/>
              <a:alpha val="0"/>
            </a:schemeClr>
          </a:solidFill>
          <a:ln>
            <a:noFill/>
          </a:ln>
          <a:effectLst/>
        </p:spPr>
      </p:pic>
      <p:sp>
        <p:nvSpPr>
          <p:cNvPr id="12" name="Rectangle 2"/>
          <p:cNvSpPr>
            <a:spLocks noChangeArrowheads="1"/>
          </p:cNvSpPr>
          <p:nvPr/>
        </p:nvSpPr>
        <p:spPr bwMode="auto">
          <a:xfrm>
            <a:off x="1476375" y="19939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ru-RU" altLang="ru-RU" sz="100" smtClean="0">
                <a:solidFill>
                  <a:srgbClr val="000000"/>
                </a:solidFill>
                <a:latin typeface="Arial Unicode MS" pitchFamily="34" charset="-128"/>
                <a:ea typeface="Arial Unicode MS" pitchFamily="34" charset="-128"/>
                <a:cs typeface="Arial Unicode MS" pitchFamily="34" charset="-128"/>
              </a:rPr>
              <a:t/>
            </a:r>
            <a:br>
              <a:rPr lang="ru-RU" altLang="ru-RU" sz="100" smtClean="0">
                <a:solidFill>
                  <a:srgbClr val="000000"/>
                </a:solidFill>
                <a:latin typeface="Arial Unicode MS" pitchFamily="34" charset="-128"/>
                <a:ea typeface="Arial Unicode MS" pitchFamily="34" charset="-128"/>
                <a:cs typeface="Arial Unicode MS" pitchFamily="34" charset="-128"/>
              </a:rPr>
            </a:br>
            <a:endParaRPr lang="ru-RU" altLang="ru-RU" sz="600" smtClean="0">
              <a:solidFill>
                <a:prstClr val="black"/>
              </a:solidFill>
            </a:endParaRPr>
          </a:p>
          <a:p>
            <a:pPr eaLnBrk="0" hangingPunct="0"/>
            <a:endParaRPr lang="ru-RU" altLang="ru-RU" smtClean="0">
              <a:solidFill>
                <a:prstClr val="black"/>
              </a:solidFill>
            </a:endParaRPr>
          </a:p>
        </p:txBody>
      </p:sp>
      <p:sp>
        <p:nvSpPr>
          <p:cNvPr id="2" name="Прямоугольник 1"/>
          <p:cNvSpPr/>
          <p:nvPr/>
        </p:nvSpPr>
        <p:spPr>
          <a:xfrm>
            <a:off x="179512" y="1340768"/>
            <a:ext cx="8712968"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400" b="1" dirty="0">
                <a:solidFill>
                  <a:prstClr val="black"/>
                </a:solidFill>
                <a:latin typeface="Times New Roman" panose="02020603050405020304" pitchFamily="18" charset="0"/>
                <a:ea typeface="Calibri" panose="020F0502020204030204" pitchFamily="34" charset="0"/>
              </a:rPr>
              <a:t>Реквизиты для регистрации </a:t>
            </a:r>
            <a:r>
              <a:rPr lang="ru-RU" sz="2400" b="1" dirty="0" smtClean="0">
                <a:solidFill>
                  <a:prstClr val="black"/>
                </a:solidFill>
                <a:latin typeface="Times New Roman" panose="02020603050405020304" pitchFamily="18" charset="0"/>
                <a:ea typeface="Calibri" panose="020F0502020204030204" pitchFamily="34" charset="0"/>
              </a:rPr>
              <a:t>НИР</a:t>
            </a:r>
          </a:p>
          <a:p>
            <a:pPr algn="ctr"/>
            <a:endParaRPr lang="ru-RU" sz="2400" b="1" dirty="0">
              <a:solidFill>
                <a:prstClr val="black"/>
              </a:solidFill>
              <a:latin typeface="Times New Roman" panose="02020603050405020304" pitchFamily="18" charset="0"/>
              <a:ea typeface="Calibri" panose="020F0502020204030204" pitchFamily="34" charset="0"/>
            </a:endParaRPr>
          </a:p>
          <a:p>
            <a:pPr algn="ctr"/>
            <a:r>
              <a:rPr lang="ru-RU" sz="2400" dirty="0">
                <a:solidFill>
                  <a:prstClr val="black"/>
                </a:solidFill>
                <a:latin typeface="Times New Roman" panose="02020603050405020304" pitchFamily="18" charset="0"/>
                <a:ea typeface="Calibri" panose="020F0502020204030204" pitchFamily="34" charset="0"/>
              </a:rPr>
              <a:t> Единая государственная информационная система учета результатов научно-исследовательских опытно-конструкторских технологических работ гражданского назначения.</a:t>
            </a:r>
          </a:p>
          <a:p>
            <a:pPr algn="ctr"/>
            <a:endParaRPr lang="ru-RU" sz="2400" dirty="0">
              <a:solidFill>
                <a:prstClr val="black"/>
              </a:solidFill>
              <a:latin typeface="Times New Roman" panose="02020603050405020304" pitchFamily="18" charset="0"/>
              <a:ea typeface="Calibri" panose="020F0502020204030204" pitchFamily="34" charset="0"/>
            </a:endParaRPr>
          </a:p>
          <a:p>
            <a:pPr algn="ctr"/>
            <a:r>
              <a:rPr lang="ru-RU" sz="2400" dirty="0">
                <a:solidFill>
                  <a:prstClr val="black"/>
                </a:solidFill>
                <a:latin typeface="Times New Roman" panose="02020603050405020304" pitchFamily="18" charset="0"/>
                <a:ea typeface="Calibri" panose="020F0502020204030204" pitchFamily="34" charset="0"/>
              </a:rPr>
              <a:t> Сайт </a:t>
            </a:r>
            <a:r>
              <a:rPr lang="en-US" sz="2400" dirty="0">
                <a:solidFill>
                  <a:prstClr val="black"/>
                </a:solidFill>
                <a:latin typeface="Times New Roman" panose="02020603050405020304" pitchFamily="18" charset="0"/>
                <a:ea typeface="Calibri" panose="020F0502020204030204" pitchFamily="34" charset="0"/>
                <a:hlinkClick r:id="rId5"/>
              </a:rPr>
              <a:t>http://</a:t>
            </a:r>
            <a:r>
              <a:rPr lang="en-US" sz="2400" dirty="0" smtClean="0">
                <a:solidFill>
                  <a:prstClr val="black"/>
                </a:solidFill>
                <a:latin typeface="Times New Roman" panose="02020603050405020304" pitchFamily="18" charset="0"/>
                <a:ea typeface="Calibri" panose="020F0502020204030204" pitchFamily="34" charset="0"/>
                <a:hlinkClick r:id="rId5"/>
              </a:rPr>
              <a:t>www.rosrid.ru</a:t>
            </a:r>
            <a:endParaRPr lang="ru-RU" sz="2400" dirty="0" smtClean="0">
              <a:solidFill>
                <a:prstClr val="black"/>
              </a:solidFill>
              <a:latin typeface="Times New Roman" panose="02020603050405020304" pitchFamily="18" charset="0"/>
              <a:ea typeface="Calibri" panose="020F0502020204030204" pitchFamily="34" charset="0"/>
            </a:endParaRPr>
          </a:p>
          <a:p>
            <a:pPr algn="ctr"/>
            <a:r>
              <a:rPr lang="en-US" sz="2400" dirty="0">
                <a:solidFill>
                  <a:prstClr val="black"/>
                </a:solidFill>
                <a:latin typeface="Times New Roman" panose="02020603050405020304" pitchFamily="18" charset="0"/>
                <a:ea typeface="Calibri" panose="020F0502020204030204" pitchFamily="34" charset="0"/>
              </a:rPr>
              <a:t> E-mail: </a:t>
            </a:r>
            <a:r>
              <a:rPr lang="en-US" sz="2400" dirty="0" smtClean="0">
                <a:solidFill>
                  <a:prstClr val="black"/>
                </a:solidFill>
                <a:latin typeface="Times New Roman" panose="02020603050405020304" pitchFamily="18" charset="0"/>
                <a:ea typeface="Calibri" panose="020F0502020204030204" pitchFamily="34" charset="0"/>
                <a:hlinkClick r:id="rId6"/>
              </a:rPr>
              <a:t>rosrid@inevm.ru</a:t>
            </a:r>
            <a:endParaRPr lang="ru-RU" sz="2400" dirty="0">
              <a:solidFill>
                <a:prstClr val="black"/>
              </a:solidFill>
              <a:latin typeface="Times New Roman" panose="02020603050405020304" pitchFamily="18" charset="0"/>
              <a:ea typeface="Calibri" panose="020F0502020204030204" pitchFamily="34" charset="0"/>
            </a:endParaRPr>
          </a:p>
          <a:p>
            <a:pPr algn="ctr"/>
            <a:r>
              <a:rPr lang="en-US" sz="2400" dirty="0">
                <a:solidFill>
                  <a:prstClr val="black"/>
                </a:solidFill>
                <a:latin typeface="Times New Roman" panose="02020603050405020304" pitchFamily="18" charset="0"/>
                <a:ea typeface="Calibri" panose="020F0502020204030204" pitchFamily="34" charset="0"/>
              </a:rPr>
              <a:t> </a:t>
            </a:r>
            <a:r>
              <a:rPr lang="ru-RU" sz="2400" dirty="0">
                <a:solidFill>
                  <a:prstClr val="black"/>
                </a:solidFill>
                <a:latin typeface="Times New Roman" panose="02020603050405020304" pitchFamily="18" charset="0"/>
                <a:ea typeface="Calibri" panose="020F0502020204030204" pitchFamily="34" charset="0"/>
              </a:rPr>
              <a:t>Телефон горячей линии</a:t>
            </a:r>
            <a:r>
              <a:rPr lang="en-US" sz="2400" dirty="0">
                <a:solidFill>
                  <a:prstClr val="black"/>
                </a:solidFill>
                <a:latin typeface="Times New Roman" panose="02020603050405020304" pitchFamily="18" charset="0"/>
                <a:ea typeface="Calibri" panose="020F0502020204030204" pitchFamily="34" charset="0"/>
              </a:rPr>
              <a:t>:</a:t>
            </a:r>
            <a:r>
              <a:rPr lang="ru-RU" sz="2400" dirty="0">
                <a:solidFill>
                  <a:prstClr val="black"/>
                </a:solidFill>
                <a:latin typeface="Times New Roman" panose="02020603050405020304" pitchFamily="18" charset="0"/>
                <a:ea typeface="Calibri" panose="020F0502020204030204" pitchFamily="34" charset="0"/>
              </a:rPr>
              <a:t>  (499) 702-82-41</a:t>
            </a:r>
          </a:p>
        </p:txBody>
      </p:sp>
    </p:spTree>
    <p:extLst>
      <p:ext uri="{BB962C8B-B14F-4D97-AF65-F5344CB8AC3E}">
        <p14:creationId xmlns:p14="http://schemas.microsoft.com/office/powerpoint/2010/main" val="357108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1487</TotalTime>
  <Words>2349</Words>
  <Application>Microsoft Office PowerPoint</Application>
  <PresentationFormat>Экран (4:3)</PresentationFormat>
  <Paragraphs>216</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6</vt:i4>
      </vt:variant>
      <vt:variant>
        <vt:lpstr>Заголовки слайдов</vt:lpstr>
      </vt:variant>
      <vt:variant>
        <vt:i4>17</vt:i4>
      </vt:variant>
    </vt:vector>
  </HeadingPairs>
  <TitlesOfParts>
    <vt:vector size="27" baseType="lpstr">
      <vt:lpstr>Arial Unicode MS</vt:lpstr>
      <vt:lpstr>Arial</vt:lpstr>
      <vt:lpstr>Calibri</vt:lpstr>
      <vt:lpstr>Times New Roman</vt:lpstr>
      <vt:lpstr>Тема Office</vt:lpstr>
      <vt:lpstr>1_Тема Office</vt:lpstr>
      <vt:lpstr>2_Тема Office</vt:lpstr>
      <vt:lpstr>3_Тема Office</vt:lpstr>
      <vt:lpstr>4_Тема Office</vt:lpstr>
      <vt:lpstr>9_Тема Office</vt:lpstr>
      <vt:lpstr>Игорь Геннадьевич ПРОЦЕНКО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kondratiev</dc:creator>
  <cp:lastModifiedBy>Alex Ross</cp:lastModifiedBy>
  <cp:revision>157</cp:revision>
  <cp:lastPrinted>2016-01-22T06:45:26Z</cp:lastPrinted>
  <dcterms:modified xsi:type="dcterms:W3CDTF">2016-04-27T19:06:12Z</dcterms:modified>
</cp:coreProperties>
</file>