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9" r:id="rId3"/>
    <p:sldMasterId id="2147483692" r:id="rId4"/>
    <p:sldMasterId id="2147483717" r:id="rId5"/>
  </p:sldMasterIdLst>
  <p:notesMasterIdLst>
    <p:notesMasterId r:id="rId28"/>
  </p:notesMasterIdLst>
  <p:sldIdLst>
    <p:sldId id="279" r:id="rId6"/>
    <p:sldId id="262" r:id="rId7"/>
    <p:sldId id="261" r:id="rId8"/>
    <p:sldId id="275" r:id="rId9"/>
    <p:sldId id="263" r:id="rId10"/>
    <p:sldId id="276" r:id="rId11"/>
    <p:sldId id="323" r:id="rId12"/>
    <p:sldId id="328" r:id="rId13"/>
    <p:sldId id="264" r:id="rId14"/>
    <p:sldId id="260" r:id="rId15"/>
    <p:sldId id="324" r:id="rId16"/>
    <p:sldId id="325" r:id="rId17"/>
    <p:sldId id="326" r:id="rId18"/>
    <p:sldId id="265" r:id="rId19"/>
    <p:sldId id="327" r:id="rId20"/>
    <p:sldId id="282" r:id="rId21"/>
    <p:sldId id="322" r:id="rId22"/>
    <p:sldId id="268" r:id="rId23"/>
    <p:sldId id="271" r:id="rId24"/>
    <p:sldId id="273" r:id="rId25"/>
    <p:sldId id="274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5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50788-44BD-431A-A245-FA0BF6FD363F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A0538-E722-4504-9D7D-304DAC6A6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052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43728C-1620-4EBB-8596-E343E012F6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4084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8144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2614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5277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5806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875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8476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1689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43728C-1620-4EBB-8596-E343E012F6EA}" type="slidenum">
              <a:rPr lang="en-U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43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3530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43728C-1620-4EBB-8596-E343E012F6EA}" type="slidenum">
              <a:rPr lang="en-U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6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Cover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"/>
          <p:cNvGrpSpPr>
            <a:grpSpLocks/>
          </p:cNvGrpSpPr>
          <p:nvPr userDrawn="1"/>
        </p:nvGrpSpPr>
        <p:grpSpPr bwMode="auto">
          <a:xfrm>
            <a:off x="6677026" y="4373565"/>
            <a:ext cx="2466975" cy="2466975"/>
            <a:chOff x="6676512" y="4372802"/>
            <a:chExt cx="2467488" cy="2467488"/>
          </a:xfrm>
        </p:grpSpPr>
        <p:sp>
          <p:nvSpPr>
            <p:cNvPr id="6" name="Right Triangle 9"/>
            <p:cNvSpPr>
              <a:spLocks noChangeArrowheads="1"/>
            </p:cNvSpPr>
            <p:nvPr/>
          </p:nvSpPr>
          <p:spPr bwMode="auto">
            <a:xfrm rot="-5400000">
              <a:off x="6676512" y="4372802"/>
              <a:ext cx="2467488" cy="2467488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914269">
                <a:defRPr/>
              </a:pPr>
              <a:endParaRPr lang="en-US" sz="1800">
                <a:solidFill>
                  <a:prstClr val="white"/>
                </a:solidFill>
                <a:cs typeface="Arial" charset="0"/>
              </a:endParaRPr>
            </a:p>
          </p:txBody>
        </p:sp>
        <p:pic>
          <p:nvPicPr>
            <p:cNvPr id="7" name="Picture 7" descr="Enactus Full Color smal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1833" y="5941683"/>
              <a:ext cx="1245521" cy="544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0" y="1752602"/>
            <a:ext cx="3429000" cy="198119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3886200"/>
            <a:ext cx="3429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329E-D9E7-405A-B801-46FF2BDE0D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29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92278F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2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22BDE66F-B56F-4586-AAF2-FBD2702995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03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457200" y="6378577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269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lvl1pPr>
            <a:lvl2pPr marL="457135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3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7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0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4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78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C765A56-0CDD-459D-8BF9-AD2109087071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0096D6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4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49A942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2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1D51FA95-50FE-47E1-915A-377BF81C6A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7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C00000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2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0BD8B3C6-4424-45A7-A20F-55916C1EDFE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55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Buffer-Slide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2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DDDC-9FEA-4B11-8B4A-E8686A77274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92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2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2AEA0-2D63-4EAA-895A-3EC4925DC0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8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2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BB25C-CC9E-490F-B121-C17FB16F94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30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2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AF94-8B27-47F1-B1F8-CF8466B009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0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A9B4-EA1E-40E6-BA9F-4569DE254F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0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boyd\Downloads\National Comp Photos\Powerpoint\Powerpoint-UPDAT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2"/>
            <a:ext cx="3352800" cy="1698625"/>
          </a:xfrm>
        </p:spPr>
        <p:txBody>
          <a:bodyPr anchor="t">
            <a:normAutofit/>
          </a:bodyPr>
          <a:lstStyle>
            <a:lvl1pPr algn="l">
              <a:lnSpc>
                <a:spcPts val="4000"/>
              </a:lnSpc>
              <a:defRPr sz="4000" b="1" cap="all" spc="-50" baseline="0">
                <a:solidFill>
                  <a:schemeClr val="accent5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74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160" y="2125980"/>
            <a:ext cx="77764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320" y="3840480"/>
            <a:ext cx="6404162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32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058" y="1086358"/>
            <a:ext cx="8228686" cy="209416"/>
          </a:xfrm>
        </p:spPr>
        <p:txBody>
          <a:bodyPr lIns="0" tIns="0" rIns="0" bIns="0"/>
          <a:lstStyle>
            <a:lvl1pPr>
              <a:defRPr sz="1361" b="1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7202" y="1031432"/>
            <a:ext cx="7534398" cy="1047531"/>
          </a:xfrm>
        </p:spPr>
        <p:txBody>
          <a:bodyPr lIns="0" tIns="0" rIns="0" bIns="0"/>
          <a:lstStyle>
            <a:lvl1pPr>
              <a:defRPr sz="6807" b="1" i="0">
                <a:solidFill>
                  <a:srgbClr val="4F4F5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80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7407" y="580298"/>
            <a:ext cx="7503459" cy="5694315"/>
          </a:xfrm>
          <a:custGeom>
            <a:avLst/>
            <a:gdLst/>
            <a:ahLst/>
            <a:cxnLst/>
            <a:rect l="l" t="t" r="r" b="b"/>
            <a:pathLst>
              <a:path w="9921240" h="5652135">
                <a:moveTo>
                  <a:pt x="0" y="0"/>
                </a:moveTo>
                <a:lnTo>
                  <a:pt x="0" y="5651995"/>
                </a:lnTo>
                <a:lnTo>
                  <a:pt x="9365894" y="5651995"/>
                </a:lnTo>
                <a:lnTo>
                  <a:pt x="9920655" y="5095798"/>
                </a:lnTo>
                <a:lnTo>
                  <a:pt x="9920655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FDB913"/>
            </a:solidFill>
          </a:ln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694394" y="5706972"/>
            <a:ext cx="426464" cy="568088"/>
          </a:xfrm>
          <a:custGeom>
            <a:avLst/>
            <a:gdLst/>
            <a:ahLst/>
            <a:cxnLst/>
            <a:rect l="l" t="t" r="r" b="b"/>
            <a:pathLst>
              <a:path w="563879" h="563879">
                <a:moveTo>
                  <a:pt x="563295" y="0"/>
                </a:moveTo>
                <a:lnTo>
                  <a:pt x="0" y="0"/>
                </a:lnTo>
                <a:lnTo>
                  <a:pt x="0" y="563295"/>
                </a:lnTo>
                <a:lnTo>
                  <a:pt x="563295" y="0"/>
                </a:lnTo>
                <a:close/>
              </a:path>
            </a:pathLst>
          </a:custGeom>
          <a:solidFill>
            <a:srgbClr val="FDB913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8156631" y="6255049"/>
            <a:ext cx="85964" cy="124108"/>
          </a:xfrm>
          <a:custGeom>
            <a:avLst/>
            <a:gdLst/>
            <a:ahLst/>
            <a:cxnLst/>
            <a:rect l="l" t="t" r="r" b="b"/>
            <a:pathLst>
              <a:path w="113665" h="123189">
                <a:moveTo>
                  <a:pt x="57526" y="0"/>
                </a:moveTo>
                <a:lnTo>
                  <a:pt x="18030" y="15223"/>
                </a:lnTo>
                <a:lnTo>
                  <a:pt x="0" y="51855"/>
                </a:lnTo>
                <a:lnTo>
                  <a:pt x="946" y="68815"/>
                </a:lnTo>
                <a:lnTo>
                  <a:pt x="17754" y="106347"/>
                </a:lnTo>
                <a:lnTo>
                  <a:pt x="54017" y="123000"/>
                </a:lnTo>
                <a:lnTo>
                  <a:pt x="71086" y="123060"/>
                </a:lnTo>
                <a:lnTo>
                  <a:pt x="84455" y="122185"/>
                </a:lnTo>
                <a:lnTo>
                  <a:pt x="95369" y="120438"/>
                </a:lnTo>
                <a:lnTo>
                  <a:pt x="105072" y="117878"/>
                </a:lnTo>
                <a:lnTo>
                  <a:pt x="102568" y="99801"/>
                </a:lnTo>
                <a:lnTo>
                  <a:pt x="76727" y="99801"/>
                </a:lnTo>
                <a:lnTo>
                  <a:pt x="57517" y="98434"/>
                </a:lnTo>
                <a:lnTo>
                  <a:pt x="43224" y="93955"/>
                </a:lnTo>
                <a:lnTo>
                  <a:pt x="33774" y="86617"/>
                </a:lnTo>
                <a:lnTo>
                  <a:pt x="29094" y="76671"/>
                </a:lnTo>
                <a:lnTo>
                  <a:pt x="113266" y="71729"/>
                </a:lnTo>
                <a:lnTo>
                  <a:pt x="113266" y="62623"/>
                </a:lnTo>
                <a:lnTo>
                  <a:pt x="112192" y="50584"/>
                </a:lnTo>
                <a:lnTo>
                  <a:pt x="28786" y="50584"/>
                </a:lnTo>
                <a:lnTo>
                  <a:pt x="33457" y="35903"/>
                </a:lnTo>
                <a:lnTo>
                  <a:pt x="42683" y="26722"/>
                </a:lnTo>
                <a:lnTo>
                  <a:pt x="55595" y="23138"/>
                </a:lnTo>
                <a:lnTo>
                  <a:pt x="102365" y="23138"/>
                </a:lnTo>
                <a:lnTo>
                  <a:pt x="100892" y="20536"/>
                </a:lnTo>
                <a:lnTo>
                  <a:pt x="91693" y="11045"/>
                </a:lnTo>
                <a:lnTo>
                  <a:pt x="80223" y="4310"/>
                </a:lnTo>
                <a:lnTo>
                  <a:pt x="66643" y="625"/>
                </a:lnTo>
                <a:lnTo>
                  <a:pt x="57526" y="0"/>
                </a:lnTo>
                <a:close/>
              </a:path>
              <a:path w="113665" h="123189">
                <a:moveTo>
                  <a:pt x="101976" y="95529"/>
                </a:moveTo>
                <a:lnTo>
                  <a:pt x="89570" y="98209"/>
                </a:lnTo>
                <a:lnTo>
                  <a:pt x="76727" y="99801"/>
                </a:lnTo>
                <a:lnTo>
                  <a:pt x="102568" y="99801"/>
                </a:lnTo>
                <a:lnTo>
                  <a:pt x="101976" y="95529"/>
                </a:lnTo>
                <a:close/>
              </a:path>
              <a:path w="113665" h="123189">
                <a:moveTo>
                  <a:pt x="102365" y="23138"/>
                </a:moveTo>
                <a:lnTo>
                  <a:pt x="55595" y="23138"/>
                </a:lnTo>
                <a:lnTo>
                  <a:pt x="70420" y="26093"/>
                </a:lnTo>
                <a:lnTo>
                  <a:pt x="79877" y="34611"/>
                </a:lnTo>
                <a:lnTo>
                  <a:pt x="84465" y="48028"/>
                </a:lnTo>
                <a:lnTo>
                  <a:pt x="28786" y="50584"/>
                </a:lnTo>
                <a:lnTo>
                  <a:pt x="112192" y="50584"/>
                </a:lnTo>
                <a:lnTo>
                  <a:pt x="111838" y="46618"/>
                </a:lnTo>
                <a:lnTo>
                  <a:pt x="107660" y="32491"/>
                </a:lnTo>
                <a:lnTo>
                  <a:pt x="102365" y="23138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8252465" y="6255049"/>
            <a:ext cx="83084" cy="122830"/>
          </a:xfrm>
          <a:custGeom>
            <a:avLst/>
            <a:gdLst/>
            <a:ahLst/>
            <a:cxnLst/>
            <a:rect l="l" t="t" r="r" b="b"/>
            <a:pathLst>
              <a:path w="109854" h="121920">
                <a:moveTo>
                  <a:pt x="29235" y="2209"/>
                </a:moveTo>
                <a:lnTo>
                  <a:pt x="0" y="2209"/>
                </a:lnTo>
                <a:lnTo>
                  <a:pt x="0" y="121818"/>
                </a:lnTo>
                <a:lnTo>
                  <a:pt x="29972" y="121818"/>
                </a:lnTo>
                <a:lnTo>
                  <a:pt x="29972" y="55257"/>
                </a:lnTo>
                <a:lnTo>
                  <a:pt x="33867" y="41042"/>
                </a:lnTo>
                <a:lnTo>
                  <a:pt x="43568" y="31127"/>
                </a:lnTo>
                <a:lnTo>
                  <a:pt x="56093" y="26845"/>
                </a:lnTo>
                <a:lnTo>
                  <a:pt x="106668" y="26845"/>
                </a:lnTo>
                <a:lnTo>
                  <a:pt x="102778" y="16808"/>
                </a:lnTo>
                <a:lnTo>
                  <a:pt x="101633" y="15519"/>
                </a:lnTo>
                <a:lnTo>
                  <a:pt x="33775" y="15519"/>
                </a:lnTo>
                <a:lnTo>
                  <a:pt x="29235" y="2209"/>
                </a:lnTo>
                <a:close/>
              </a:path>
              <a:path w="109854" h="121920">
                <a:moveTo>
                  <a:pt x="106668" y="26845"/>
                </a:moveTo>
                <a:lnTo>
                  <a:pt x="56093" y="26845"/>
                </a:lnTo>
                <a:lnTo>
                  <a:pt x="71100" y="30479"/>
                </a:lnTo>
                <a:lnTo>
                  <a:pt x="78394" y="40879"/>
                </a:lnTo>
                <a:lnTo>
                  <a:pt x="79565" y="121818"/>
                </a:lnTo>
                <a:lnTo>
                  <a:pt x="109524" y="121818"/>
                </a:lnTo>
                <a:lnTo>
                  <a:pt x="109524" y="45923"/>
                </a:lnTo>
                <a:lnTo>
                  <a:pt x="107856" y="29909"/>
                </a:lnTo>
                <a:lnTo>
                  <a:pt x="106668" y="26845"/>
                </a:lnTo>
                <a:close/>
              </a:path>
              <a:path w="109854" h="121920">
                <a:moveTo>
                  <a:pt x="70002" y="0"/>
                </a:moveTo>
                <a:lnTo>
                  <a:pt x="55956" y="2077"/>
                </a:lnTo>
                <a:lnTo>
                  <a:pt x="43640" y="7603"/>
                </a:lnTo>
                <a:lnTo>
                  <a:pt x="33775" y="15519"/>
                </a:lnTo>
                <a:lnTo>
                  <a:pt x="101633" y="15519"/>
                </a:lnTo>
                <a:lnTo>
                  <a:pt x="94183" y="7134"/>
                </a:lnTo>
                <a:lnTo>
                  <a:pt x="81963" y="1402"/>
                </a:lnTo>
                <a:lnTo>
                  <a:pt x="70002" y="0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8344870" y="6255049"/>
            <a:ext cx="79242" cy="124749"/>
          </a:xfrm>
          <a:custGeom>
            <a:avLst/>
            <a:gdLst/>
            <a:ahLst/>
            <a:cxnLst/>
            <a:rect l="l" t="t" r="r" b="b"/>
            <a:pathLst>
              <a:path w="104775" h="123825">
                <a:moveTo>
                  <a:pt x="99810" y="23851"/>
                </a:moveTo>
                <a:lnTo>
                  <a:pt x="34420" y="23851"/>
                </a:lnTo>
                <a:lnTo>
                  <a:pt x="56919" y="25217"/>
                </a:lnTo>
                <a:lnTo>
                  <a:pt x="69226" y="29815"/>
                </a:lnTo>
                <a:lnTo>
                  <a:pt x="74109" y="37679"/>
                </a:lnTo>
                <a:lnTo>
                  <a:pt x="74633" y="53289"/>
                </a:lnTo>
                <a:lnTo>
                  <a:pt x="38768" y="53289"/>
                </a:lnTo>
                <a:lnTo>
                  <a:pt x="22725" y="55445"/>
                </a:lnTo>
                <a:lnTo>
                  <a:pt x="10690" y="61799"/>
                </a:lnTo>
                <a:lnTo>
                  <a:pt x="3002" y="72177"/>
                </a:lnTo>
                <a:lnTo>
                  <a:pt x="0" y="86409"/>
                </a:lnTo>
                <a:lnTo>
                  <a:pt x="2476" y="100747"/>
                </a:lnTo>
                <a:lnTo>
                  <a:pt x="9533" y="112049"/>
                </a:lnTo>
                <a:lnTo>
                  <a:pt x="20553" y="119810"/>
                </a:lnTo>
                <a:lnTo>
                  <a:pt x="34917" y="123523"/>
                </a:lnTo>
                <a:lnTo>
                  <a:pt x="51406" y="122347"/>
                </a:lnTo>
                <a:lnTo>
                  <a:pt x="63633" y="118499"/>
                </a:lnTo>
                <a:lnTo>
                  <a:pt x="72625" y="112153"/>
                </a:lnTo>
                <a:lnTo>
                  <a:pt x="104580" y="112153"/>
                </a:lnTo>
                <a:lnTo>
                  <a:pt x="104580" y="99933"/>
                </a:lnTo>
                <a:lnTo>
                  <a:pt x="41058" y="99933"/>
                </a:lnTo>
                <a:lnTo>
                  <a:pt x="31778" y="95034"/>
                </a:lnTo>
                <a:lnTo>
                  <a:pt x="33724" y="78990"/>
                </a:lnTo>
                <a:lnTo>
                  <a:pt x="43319" y="73285"/>
                </a:lnTo>
                <a:lnTo>
                  <a:pt x="74633" y="72936"/>
                </a:lnTo>
                <a:lnTo>
                  <a:pt x="104580" y="72936"/>
                </a:lnTo>
                <a:lnTo>
                  <a:pt x="104580" y="43967"/>
                </a:lnTo>
                <a:lnTo>
                  <a:pt x="102626" y="29531"/>
                </a:lnTo>
                <a:lnTo>
                  <a:pt x="99810" y="23851"/>
                </a:lnTo>
                <a:close/>
              </a:path>
              <a:path w="104775" h="123825">
                <a:moveTo>
                  <a:pt x="104580" y="112153"/>
                </a:moveTo>
                <a:lnTo>
                  <a:pt x="72625" y="112153"/>
                </a:lnTo>
                <a:lnTo>
                  <a:pt x="75865" y="121818"/>
                </a:lnTo>
                <a:lnTo>
                  <a:pt x="104580" y="121818"/>
                </a:lnTo>
                <a:lnTo>
                  <a:pt x="104580" y="112153"/>
                </a:lnTo>
                <a:close/>
              </a:path>
              <a:path w="104775" h="123825">
                <a:moveTo>
                  <a:pt x="104580" y="72936"/>
                </a:moveTo>
                <a:lnTo>
                  <a:pt x="74633" y="72936"/>
                </a:lnTo>
                <a:lnTo>
                  <a:pt x="74633" y="77355"/>
                </a:lnTo>
                <a:lnTo>
                  <a:pt x="71082" y="91111"/>
                </a:lnTo>
                <a:lnTo>
                  <a:pt x="61155" y="99881"/>
                </a:lnTo>
                <a:lnTo>
                  <a:pt x="41058" y="99933"/>
                </a:lnTo>
                <a:lnTo>
                  <a:pt x="104580" y="99933"/>
                </a:lnTo>
                <a:lnTo>
                  <a:pt x="104580" y="72936"/>
                </a:lnTo>
                <a:close/>
              </a:path>
              <a:path w="104775" h="123825">
                <a:moveTo>
                  <a:pt x="48598" y="0"/>
                </a:moveTo>
                <a:lnTo>
                  <a:pt x="35727" y="391"/>
                </a:lnTo>
                <a:lnTo>
                  <a:pt x="22790" y="1543"/>
                </a:lnTo>
                <a:lnTo>
                  <a:pt x="10393" y="3422"/>
                </a:lnTo>
                <a:lnTo>
                  <a:pt x="9050" y="26289"/>
                </a:lnTo>
                <a:lnTo>
                  <a:pt x="21990" y="24773"/>
                </a:lnTo>
                <a:lnTo>
                  <a:pt x="34420" y="23851"/>
                </a:lnTo>
                <a:lnTo>
                  <a:pt x="99810" y="23851"/>
                </a:lnTo>
                <a:lnTo>
                  <a:pt x="96913" y="18008"/>
                </a:lnTo>
                <a:lnTo>
                  <a:pt x="87666" y="9356"/>
                </a:lnTo>
                <a:lnTo>
                  <a:pt x="75109" y="3533"/>
                </a:lnTo>
                <a:lnTo>
                  <a:pt x="59466" y="499"/>
                </a:lnTo>
                <a:lnTo>
                  <a:pt x="48598" y="0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8432679" y="6255232"/>
            <a:ext cx="73479" cy="124108"/>
          </a:xfrm>
          <a:custGeom>
            <a:avLst/>
            <a:gdLst/>
            <a:ahLst/>
            <a:cxnLst/>
            <a:rect l="l" t="t" r="r" b="b"/>
            <a:pathLst>
              <a:path w="97154" h="123189">
                <a:moveTo>
                  <a:pt x="72125" y="0"/>
                </a:moveTo>
                <a:lnTo>
                  <a:pt x="26706" y="11563"/>
                </a:lnTo>
                <a:lnTo>
                  <a:pt x="2780" y="41746"/>
                </a:lnTo>
                <a:lnTo>
                  <a:pt x="0" y="54668"/>
                </a:lnTo>
                <a:lnTo>
                  <a:pt x="1230" y="70536"/>
                </a:lnTo>
                <a:lnTo>
                  <a:pt x="19965" y="106995"/>
                </a:lnTo>
                <a:lnTo>
                  <a:pt x="57401" y="123179"/>
                </a:lnTo>
                <a:lnTo>
                  <a:pt x="73150" y="122769"/>
                </a:lnTo>
                <a:lnTo>
                  <a:pt x="85888" y="121033"/>
                </a:lnTo>
                <a:lnTo>
                  <a:pt x="95697" y="118382"/>
                </a:lnTo>
                <a:lnTo>
                  <a:pt x="92590" y="99774"/>
                </a:lnTo>
                <a:lnTo>
                  <a:pt x="68150" y="99774"/>
                </a:lnTo>
                <a:lnTo>
                  <a:pt x="52058" y="97300"/>
                </a:lnTo>
                <a:lnTo>
                  <a:pt x="40344" y="90347"/>
                </a:lnTo>
                <a:lnTo>
                  <a:pt x="32930" y="79617"/>
                </a:lnTo>
                <a:lnTo>
                  <a:pt x="29740" y="65812"/>
                </a:lnTo>
                <a:lnTo>
                  <a:pt x="31534" y="49835"/>
                </a:lnTo>
                <a:lnTo>
                  <a:pt x="37150" y="37415"/>
                </a:lnTo>
                <a:lnTo>
                  <a:pt x="46645" y="28852"/>
                </a:lnTo>
                <a:lnTo>
                  <a:pt x="60073" y="24444"/>
                </a:lnTo>
                <a:lnTo>
                  <a:pt x="68150" y="23891"/>
                </a:lnTo>
                <a:lnTo>
                  <a:pt x="92586" y="23891"/>
                </a:lnTo>
                <a:lnTo>
                  <a:pt x="96877" y="4981"/>
                </a:lnTo>
                <a:lnTo>
                  <a:pt x="84790" y="1558"/>
                </a:lnTo>
                <a:lnTo>
                  <a:pt x="72125" y="0"/>
                </a:lnTo>
                <a:close/>
              </a:path>
              <a:path w="97154" h="123189">
                <a:moveTo>
                  <a:pt x="91975" y="96091"/>
                </a:moveTo>
                <a:lnTo>
                  <a:pt x="82882" y="98542"/>
                </a:lnTo>
                <a:lnTo>
                  <a:pt x="76506" y="99774"/>
                </a:lnTo>
                <a:lnTo>
                  <a:pt x="92590" y="99774"/>
                </a:lnTo>
                <a:lnTo>
                  <a:pt x="91975" y="96091"/>
                </a:lnTo>
                <a:close/>
              </a:path>
              <a:path w="97154" h="123189">
                <a:moveTo>
                  <a:pt x="92586" y="23891"/>
                </a:moveTo>
                <a:lnTo>
                  <a:pt x="75287" y="23891"/>
                </a:lnTo>
                <a:lnTo>
                  <a:pt x="83631" y="24628"/>
                </a:lnTo>
                <a:lnTo>
                  <a:pt x="91975" y="26584"/>
                </a:lnTo>
                <a:lnTo>
                  <a:pt x="92586" y="23891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8513220" y="6223379"/>
            <a:ext cx="131589" cy="156736"/>
          </a:xfrm>
          <a:custGeom>
            <a:avLst/>
            <a:gdLst/>
            <a:ahLst/>
            <a:cxnLst/>
            <a:rect l="l" t="t" r="r" b="b"/>
            <a:pathLst>
              <a:path w="173990" h="155575">
                <a:moveTo>
                  <a:pt x="29959" y="0"/>
                </a:moveTo>
                <a:lnTo>
                  <a:pt x="0" y="0"/>
                </a:lnTo>
                <a:lnTo>
                  <a:pt x="0" y="118872"/>
                </a:lnTo>
                <a:lnTo>
                  <a:pt x="21413" y="152822"/>
                </a:lnTo>
                <a:lnTo>
                  <a:pt x="43713" y="155206"/>
                </a:lnTo>
                <a:lnTo>
                  <a:pt x="50838" y="154228"/>
                </a:lnTo>
                <a:lnTo>
                  <a:pt x="55016" y="153250"/>
                </a:lnTo>
                <a:lnTo>
                  <a:pt x="52421" y="132143"/>
                </a:lnTo>
                <a:lnTo>
                  <a:pt x="35852" y="132143"/>
                </a:lnTo>
                <a:lnTo>
                  <a:pt x="29959" y="129425"/>
                </a:lnTo>
                <a:lnTo>
                  <a:pt x="29959" y="53784"/>
                </a:lnTo>
                <a:lnTo>
                  <a:pt x="94489" y="53784"/>
                </a:lnTo>
                <a:lnTo>
                  <a:pt x="94221" y="33642"/>
                </a:lnTo>
                <a:lnTo>
                  <a:pt x="29959" y="33642"/>
                </a:lnTo>
                <a:lnTo>
                  <a:pt x="29959" y="0"/>
                </a:lnTo>
                <a:close/>
              </a:path>
              <a:path w="173990" h="155575">
                <a:moveTo>
                  <a:pt x="94489" y="53784"/>
                </a:moveTo>
                <a:lnTo>
                  <a:pt x="64262" y="53784"/>
                </a:lnTo>
                <a:lnTo>
                  <a:pt x="64262" y="109537"/>
                </a:lnTo>
                <a:lnTo>
                  <a:pt x="65940" y="125566"/>
                </a:lnTo>
                <a:lnTo>
                  <a:pt x="71050" y="138625"/>
                </a:lnTo>
                <a:lnTo>
                  <a:pt x="79701" y="148221"/>
                </a:lnTo>
                <a:lnTo>
                  <a:pt x="92002" y="153864"/>
                </a:lnTo>
                <a:lnTo>
                  <a:pt x="109679" y="153204"/>
                </a:lnTo>
                <a:lnTo>
                  <a:pt x="123542" y="149857"/>
                </a:lnTo>
                <a:lnTo>
                  <a:pt x="134031" y="144469"/>
                </a:lnTo>
                <a:lnTo>
                  <a:pt x="141590" y="137684"/>
                </a:lnTo>
                <a:lnTo>
                  <a:pt x="173812" y="137684"/>
                </a:lnTo>
                <a:lnTo>
                  <a:pt x="173812" y="128387"/>
                </a:lnTo>
                <a:lnTo>
                  <a:pt x="117296" y="128387"/>
                </a:lnTo>
                <a:lnTo>
                  <a:pt x="102396" y="124681"/>
                </a:lnTo>
                <a:lnTo>
                  <a:pt x="95293" y="114106"/>
                </a:lnTo>
                <a:lnTo>
                  <a:pt x="94489" y="53784"/>
                </a:lnTo>
                <a:close/>
              </a:path>
              <a:path w="173990" h="155575">
                <a:moveTo>
                  <a:pt x="173812" y="137684"/>
                </a:moveTo>
                <a:lnTo>
                  <a:pt x="141590" y="137684"/>
                </a:lnTo>
                <a:lnTo>
                  <a:pt x="144322" y="153250"/>
                </a:lnTo>
                <a:lnTo>
                  <a:pt x="173812" y="153250"/>
                </a:lnTo>
                <a:lnTo>
                  <a:pt x="173812" y="137684"/>
                </a:lnTo>
                <a:close/>
              </a:path>
              <a:path w="173990" h="155575">
                <a:moveTo>
                  <a:pt x="52298" y="131140"/>
                </a:moveTo>
                <a:lnTo>
                  <a:pt x="49606" y="131635"/>
                </a:lnTo>
                <a:lnTo>
                  <a:pt x="45681" y="132143"/>
                </a:lnTo>
                <a:lnTo>
                  <a:pt x="52421" y="132143"/>
                </a:lnTo>
                <a:lnTo>
                  <a:pt x="52298" y="131140"/>
                </a:lnTo>
                <a:close/>
              </a:path>
              <a:path w="173990" h="155575">
                <a:moveTo>
                  <a:pt x="173812" y="33642"/>
                </a:moveTo>
                <a:lnTo>
                  <a:pt x="143586" y="33642"/>
                </a:lnTo>
                <a:lnTo>
                  <a:pt x="143586" y="100203"/>
                </a:lnTo>
                <a:lnTo>
                  <a:pt x="139658" y="114418"/>
                </a:lnTo>
                <a:lnTo>
                  <a:pt x="129889" y="124229"/>
                </a:lnTo>
                <a:lnTo>
                  <a:pt x="117296" y="128387"/>
                </a:lnTo>
                <a:lnTo>
                  <a:pt x="173812" y="128387"/>
                </a:lnTo>
                <a:lnTo>
                  <a:pt x="173812" y="33642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8652548" y="6255112"/>
            <a:ext cx="74439" cy="124108"/>
          </a:xfrm>
          <a:custGeom>
            <a:avLst/>
            <a:gdLst/>
            <a:ahLst/>
            <a:cxnLst/>
            <a:rect l="l" t="t" r="r" b="b"/>
            <a:pathLst>
              <a:path w="98425" h="123189">
                <a:moveTo>
                  <a:pt x="13910" y="94452"/>
                </a:moveTo>
                <a:lnTo>
                  <a:pt x="0" y="112903"/>
                </a:lnTo>
                <a:lnTo>
                  <a:pt x="11870" y="117349"/>
                </a:lnTo>
                <a:lnTo>
                  <a:pt x="24547" y="120789"/>
                </a:lnTo>
                <a:lnTo>
                  <a:pt x="37341" y="122987"/>
                </a:lnTo>
                <a:lnTo>
                  <a:pt x="57523" y="122003"/>
                </a:lnTo>
                <a:lnTo>
                  <a:pt x="73637" y="118453"/>
                </a:lnTo>
                <a:lnTo>
                  <a:pt x="85749" y="112602"/>
                </a:lnTo>
                <a:lnTo>
                  <a:pt x="93927" y="104712"/>
                </a:lnTo>
                <a:lnTo>
                  <a:pt x="95770" y="100579"/>
                </a:lnTo>
                <a:lnTo>
                  <a:pt x="51486" y="100579"/>
                </a:lnTo>
                <a:lnTo>
                  <a:pt x="38864" y="99852"/>
                </a:lnTo>
                <a:lnTo>
                  <a:pt x="26304" y="97733"/>
                </a:lnTo>
                <a:lnTo>
                  <a:pt x="13910" y="94452"/>
                </a:lnTo>
                <a:close/>
              </a:path>
              <a:path w="98425" h="123189">
                <a:moveTo>
                  <a:pt x="56580" y="0"/>
                </a:moveTo>
                <a:lnTo>
                  <a:pt x="37320" y="1363"/>
                </a:lnTo>
                <a:lnTo>
                  <a:pt x="22509" y="5539"/>
                </a:lnTo>
                <a:lnTo>
                  <a:pt x="12119" y="12536"/>
                </a:lnTo>
                <a:lnTo>
                  <a:pt x="6118" y="22365"/>
                </a:lnTo>
                <a:lnTo>
                  <a:pt x="6544" y="37587"/>
                </a:lnTo>
                <a:lnTo>
                  <a:pt x="41986" y="70832"/>
                </a:lnTo>
                <a:lnTo>
                  <a:pt x="61123" y="79043"/>
                </a:lnTo>
                <a:lnTo>
                  <a:pt x="68776" y="84944"/>
                </a:lnTo>
                <a:lnTo>
                  <a:pt x="65554" y="96426"/>
                </a:lnTo>
                <a:lnTo>
                  <a:pt x="51486" y="100579"/>
                </a:lnTo>
                <a:lnTo>
                  <a:pt x="95770" y="100579"/>
                </a:lnTo>
                <a:lnTo>
                  <a:pt x="98237" y="95046"/>
                </a:lnTo>
                <a:lnTo>
                  <a:pt x="97279" y="80416"/>
                </a:lnTo>
                <a:lnTo>
                  <a:pt x="93013" y="70007"/>
                </a:lnTo>
                <a:lnTo>
                  <a:pt x="84804" y="62229"/>
                </a:lnTo>
                <a:lnTo>
                  <a:pt x="72017" y="55492"/>
                </a:lnTo>
                <a:lnTo>
                  <a:pt x="41628" y="42898"/>
                </a:lnTo>
                <a:lnTo>
                  <a:pt x="34061" y="36721"/>
                </a:lnTo>
                <a:lnTo>
                  <a:pt x="33185" y="25971"/>
                </a:lnTo>
                <a:lnTo>
                  <a:pt x="37592" y="23025"/>
                </a:lnTo>
                <a:lnTo>
                  <a:pt x="81631" y="23025"/>
                </a:lnTo>
                <a:lnTo>
                  <a:pt x="94830" y="6312"/>
                </a:lnTo>
                <a:lnTo>
                  <a:pt x="82249" y="2996"/>
                </a:lnTo>
                <a:lnTo>
                  <a:pt x="68949" y="919"/>
                </a:lnTo>
                <a:lnTo>
                  <a:pt x="56580" y="0"/>
                </a:lnTo>
                <a:close/>
              </a:path>
              <a:path w="98425" h="123189">
                <a:moveTo>
                  <a:pt x="81631" y="23025"/>
                </a:moveTo>
                <a:lnTo>
                  <a:pt x="53314" y="23025"/>
                </a:lnTo>
                <a:lnTo>
                  <a:pt x="66292" y="23817"/>
                </a:lnTo>
                <a:lnTo>
                  <a:pt x="79423" y="25821"/>
                </a:lnTo>
                <a:lnTo>
                  <a:pt x="81631" y="23025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8733720" y="6363589"/>
            <a:ext cx="8645" cy="14713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6565" y="1562"/>
                </a:moveTo>
                <a:lnTo>
                  <a:pt x="4699" y="1562"/>
                </a:lnTo>
                <a:lnTo>
                  <a:pt x="4699" y="14071"/>
                </a:lnTo>
                <a:lnTo>
                  <a:pt x="6565" y="14071"/>
                </a:lnTo>
                <a:lnTo>
                  <a:pt x="6565" y="1562"/>
                </a:lnTo>
                <a:close/>
              </a:path>
              <a:path w="11429" h="14604">
                <a:moveTo>
                  <a:pt x="11252" y="0"/>
                </a:moveTo>
                <a:lnTo>
                  <a:pt x="0" y="0"/>
                </a:lnTo>
                <a:lnTo>
                  <a:pt x="0" y="1562"/>
                </a:lnTo>
                <a:lnTo>
                  <a:pt x="11252" y="1562"/>
                </a:lnTo>
                <a:lnTo>
                  <a:pt x="11252" y="0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8743138" y="6363584"/>
            <a:ext cx="11045" cy="14713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2578" y="0"/>
                </a:moveTo>
                <a:lnTo>
                  <a:pt x="0" y="0"/>
                </a:lnTo>
                <a:lnTo>
                  <a:pt x="0" y="14071"/>
                </a:lnTo>
                <a:lnTo>
                  <a:pt x="1777" y="14071"/>
                </a:lnTo>
                <a:lnTo>
                  <a:pt x="1828" y="2349"/>
                </a:lnTo>
                <a:lnTo>
                  <a:pt x="3458" y="2349"/>
                </a:lnTo>
                <a:lnTo>
                  <a:pt x="2578" y="0"/>
                </a:lnTo>
                <a:close/>
              </a:path>
              <a:path w="14604" h="14604">
                <a:moveTo>
                  <a:pt x="3458" y="2349"/>
                </a:moveTo>
                <a:lnTo>
                  <a:pt x="1828" y="2349"/>
                </a:lnTo>
                <a:lnTo>
                  <a:pt x="6222" y="14071"/>
                </a:lnTo>
                <a:lnTo>
                  <a:pt x="7810" y="14071"/>
                </a:lnTo>
                <a:lnTo>
                  <a:pt x="8655" y="11823"/>
                </a:lnTo>
                <a:lnTo>
                  <a:pt x="7010" y="11823"/>
                </a:lnTo>
                <a:lnTo>
                  <a:pt x="3458" y="2349"/>
                </a:lnTo>
                <a:close/>
              </a:path>
              <a:path w="14604" h="14604">
                <a:moveTo>
                  <a:pt x="14033" y="2349"/>
                </a:moveTo>
                <a:lnTo>
                  <a:pt x="12217" y="2349"/>
                </a:lnTo>
                <a:lnTo>
                  <a:pt x="12255" y="14071"/>
                </a:lnTo>
                <a:lnTo>
                  <a:pt x="14033" y="14071"/>
                </a:lnTo>
                <a:lnTo>
                  <a:pt x="14033" y="2349"/>
                </a:lnTo>
                <a:close/>
              </a:path>
              <a:path w="14604" h="14604">
                <a:moveTo>
                  <a:pt x="14033" y="0"/>
                </a:moveTo>
                <a:lnTo>
                  <a:pt x="11455" y="0"/>
                </a:lnTo>
                <a:lnTo>
                  <a:pt x="7010" y="11823"/>
                </a:lnTo>
                <a:lnTo>
                  <a:pt x="8655" y="11823"/>
                </a:lnTo>
                <a:lnTo>
                  <a:pt x="12217" y="2349"/>
                </a:lnTo>
                <a:lnTo>
                  <a:pt x="14033" y="2349"/>
                </a:lnTo>
                <a:lnTo>
                  <a:pt x="14033" y="0"/>
                </a:lnTo>
                <a:close/>
              </a:path>
            </a:pathLst>
          </a:custGeom>
          <a:solidFill>
            <a:srgbClr val="515356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8024043" y="5954451"/>
            <a:ext cx="250692" cy="333304"/>
          </a:xfrm>
          <a:custGeom>
            <a:avLst/>
            <a:gdLst/>
            <a:ahLst/>
            <a:cxnLst/>
            <a:rect l="l" t="t" r="r" b="b"/>
            <a:pathLst>
              <a:path w="331470" h="330835">
                <a:moveTo>
                  <a:pt x="235534" y="212877"/>
                </a:moveTo>
                <a:lnTo>
                  <a:pt x="0" y="212877"/>
                </a:lnTo>
                <a:lnTo>
                  <a:pt x="117932" y="330822"/>
                </a:lnTo>
                <a:lnTo>
                  <a:pt x="235534" y="212877"/>
                </a:lnTo>
                <a:close/>
              </a:path>
              <a:path w="331470" h="330835">
                <a:moveTo>
                  <a:pt x="117932" y="0"/>
                </a:moveTo>
                <a:lnTo>
                  <a:pt x="117932" y="212877"/>
                </a:lnTo>
                <a:lnTo>
                  <a:pt x="330847" y="212877"/>
                </a:lnTo>
                <a:lnTo>
                  <a:pt x="117932" y="0"/>
                </a:lnTo>
                <a:close/>
              </a:path>
            </a:pathLst>
          </a:custGeom>
          <a:solidFill>
            <a:srgbClr val="FFC222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7" name="bk object 27"/>
          <p:cNvSpPr/>
          <p:nvPr/>
        </p:nvSpPr>
        <p:spPr>
          <a:xfrm>
            <a:off x="8103151" y="6168913"/>
            <a:ext cx="10085" cy="118991"/>
          </a:xfrm>
          <a:custGeom>
            <a:avLst/>
            <a:gdLst/>
            <a:ahLst/>
            <a:cxnLst/>
            <a:rect l="l" t="t" r="r" b="b"/>
            <a:pathLst>
              <a:path w="13334" h="118110">
                <a:moveTo>
                  <a:pt x="13334" y="0"/>
                </a:moveTo>
                <a:lnTo>
                  <a:pt x="0" y="0"/>
                </a:lnTo>
                <a:lnTo>
                  <a:pt x="13334" y="117944"/>
                </a:lnTo>
                <a:lnTo>
                  <a:pt x="13334" y="0"/>
                </a:lnTo>
                <a:close/>
              </a:path>
            </a:pathLst>
          </a:custGeom>
          <a:solidFill>
            <a:srgbClr val="C88A12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8" name="bk object 28"/>
          <p:cNvSpPr/>
          <p:nvPr/>
        </p:nvSpPr>
        <p:spPr>
          <a:xfrm>
            <a:off x="8202175" y="6120857"/>
            <a:ext cx="36019" cy="48620"/>
          </a:xfrm>
          <a:custGeom>
            <a:avLst/>
            <a:gdLst/>
            <a:ahLst/>
            <a:cxnLst/>
            <a:rect l="l" t="t" r="r" b="b"/>
            <a:pathLst>
              <a:path w="47625" h="48260">
                <a:moveTo>
                  <a:pt x="47574" y="0"/>
                </a:moveTo>
                <a:lnTo>
                  <a:pt x="0" y="47701"/>
                </a:lnTo>
                <a:lnTo>
                  <a:pt x="14706" y="47701"/>
                </a:lnTo>
                <a:lnTo>
                  <a:pt x="47574" y="0"/>
                </a:lnTo>
                <a:close/>
              </a:path>
            </a:pathLst>
          </a:custGeom>
          <a:solidFill>
            <a:srgbClr val="C88A12"/>
          </a:solid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bk object 29"/>
          <p:cNvSpPr/>
          <p:nvPr/>
        </p:nvSpPr>
        <p:spPr>
          <a:xfrm>
            <a:off x="8427021" y="607495"/>
            <a:ext cx="327051" cy="0"/>
          </a:xfrm>
          <a:custGeom>
            <a:avLst/>
            <a:gdLst/>
            <a:ahLst/>
            <a:cxnLst/>
            <a:rect l="l" t="t" r="r" b="b"/>
            <a:pathLst>
              <a:path w="432434">
                <a:moveTo>
                  <a:pt x="0" y="0"/>
                </a:moveTo>
                <a:lnTo>
                  <a:pt x="432003" y="0"/>
                </a:lnTo>
              </a:path>
            </a:pathLst>
          </a:custGeom>
          <a:ln w="55270">
            <a:solidFill>
              <a:srgbClr val="FDB913"/>
            </a:solidFill>
          </a:ln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058" y="1086358"/>
            <a:ext cx="8228686" cy="209416"/>
          </a:xfrm>
        </p:spPr>
        <p:txBody>
          <a:bodyPr lIns="0" tIns="0" rIns="0" bIns="0"/>
          <a:lstStyle>
            <a:lvl1pPr>
              <a:defRPr sz="1361" b="1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7183" y="1650221"/>
            <a:ext cx="3377133" cy="1397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8" b="0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28017" y="1649743"/>
            <a:ext cx="3072173" cy="1397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8" b="0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68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805356"/>
            <a:ext cx="9148235" cy="30540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345780"/>
            <a:endParaRPr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058" y="1086358"/>
            <a:ext cx="8228686" cy="209416"/>
          </a:xfrm>
        </p:spPr>
        <p:txBody>
          <a:bodyPr lIns="0" tIns="0" rIns="0" bIns="0"/>
          <a:lstStyle>
            <a:lvl1pPr>
              <a:defRPr sz="1361" b="1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429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3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440" y="6377941"/>
            <a:ext cx="2104224" cy="27906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0593" y="6377941"/>
            <a:ext cx="2927617" cy="27906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7138" y="6377941"/>
            <a:ext cx="2104224" cy="27906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9A9B4-EA1E-40E6-BA9F-4569DE254F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96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7641C-716E-4CFA-85CC-446C894D71E8}" type="datetime1">
              <a:rPr lang="en-US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AF94-8B27-47F1-B1F8-CF8466B00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61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Cover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"/>
          <p:cNvGrpSpPr>
            <a:grpSpLocks/>
          </p:cNvGrpSpPr>
          <p:nvPr userDrawn="1"/>
        </p:nvGrpSpPr>
        <p:grpSpPr bwMode="auto">
          <a:xfrm>
            <a:off x="6677025" y="4373563"/>
            <a:ext cx="2466975" cy="2466975"/>
            <a:chOff x="6676512" y="4372802"/>
            <a:chExt cx="2467488" cy="2467488"/>
          </a:xfrm>
        </p:grpSpPr>
        <p:sp>
          <p:nvSpPr>
            <p:cNvPr id="6" name="Right Triangle 9"/>
            <p:cNvSpPr>
              <a:spLocks noChangeArrowheads="1"/>
            </p:cNvSpPr>
            <p:nvPr/>
          </p:nvSpPr>
          <p:spPr bwMode="auto">
            <a:xfrm rot="-5400000">
              <a:off x="6676512" y="4372802"/>
              <a:ext cx="2467488" cy="2467488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914269">
                <a:defRPr/>
              </a:pPr>
              <a:endParaRPr lang="en-US">
                <a:solidFill>
                  <a:prstClr val="white"/>
                </a:solidFill>
                <a:cs typeface="Arial" charset="0"/>
              </a:endParaRPr>
            </a:p>
          </p:txBody>
        </p:sp>
        <p:pic>
          <p:nvPicPr>
            <p:cNvPr id="7" name="Picture 7" descr="Enactus Full Color smal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1833" y="5941683"/>
              <a:ext cx="1245521" cy="544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0" y="1752600"/>
            <a:ext cx="3429000" cy="198119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3886200"/>
            <a:ext cx="3429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814CD-54F2-431B-9553-595F9A8380BD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329E-D9E7-405A-B801-46FF2BDE0D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70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92278F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22BDE66F-B56F-4586-AAF2-FBD2702995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59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457200" y="63785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269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lvl1pPr>
            <a:lvl2pPr marL="457135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3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7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0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4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78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C765A56-0CDD-459D-8BF9-AD21090870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0096D6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00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49A942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1D51FA95-50FE-47E1-915A-377BF81C6A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79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C00000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0BD8B3C6-4424-45A7-A20F-55916C1EDFE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01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Buffer-Slide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3925-0946-434E-BC68-9EEBB18AE4A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DDDC-9FEA-4B11-8B4A-E8686A77274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513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6C478-FC38-47A6-9883-C8A4BCC4E55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2AEA0-2D63-4EAA-895A-3EC4925DC0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46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CBD27-C8B9-4BBA-B1F4-4807F6F3E2C1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BB25C-CC9E-490F-B121-C17FB16F94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63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7641C-716E-4CFA-85CC-446C894D71E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AF94-8B27-47F1-B1F8-CF8466B009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055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A9B4-EA1E-40E6-BA9F-4569DE254F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86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boyd\Downloads\National Comp Photos\Powerpoint\Powerpoint-UPDAT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3352800" cy="1698625"/>
          </a:xfrm>
        </p:spPr>
        <p:txBody>
          <a:bodyPr anchor="t">
            <a:normAutofit/>
          </a:bodyPr>
          <a:lstStyle>
            <a:lvl1pPr algn="l">
              <a:lnSpc>
                <a:spcPts val="4000"/>
              </a:lnSpc>
              <a:defRPr sz="4000" b="1" cap="all" spc="-50" baseline="0">
                <a:solidFill>
                  <a:schemeClr val="accent5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8461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Cover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"/>
          <p:cNvGrpSpPr>
            <a:grpSpLocks/>
          </p:cNvGrpSpPr>
          <p:nvPr userDrawn="1"/>
        </p:nvGrpSpPr>
        <p:grpSpPr bwMode="auto">
          <a:xfrm>
            <a:off x="6677025" y="4373563"/>
            <a:ext cx="2466975" cy="2466975"/>
            <a:chOff x="6676512" y="4372802"/>
            <a:chExt cx="2467488" cy="2467488"/>
          </a:xfrm>
        </p:grpSpPr>
        <p:sp>
          <p:nvSpPr>
            <p:cNvPr id="6" name="Right Triangle 9"/>
            <p:cNvSpPr>
              <a:spLocks noChangeArrowheads="1"/>
            </p:cNvSpPr>
            <p:nvPr/>
          </p:nvSpPr>
          <p:spPr bwMode="auto">
            <a:xfrm rot="-5400000">
              <a:off x="6676512" y="4372802"/>
              <a:ext cx="2467488" cy="2467488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914269">
                <a:defRPr/>
              </a:pPr>
              <a:endParaRPr lang="en-US">
                <a:solidFill>
                  <a:prstClr val="white"/>
                </a:solidFill>
                <a:cs typeface="Arial" charset="0"/>
              </a:endParaRPr>
            </a:p>
          </p:txBody>
        </p:sp>
        <p:pic>
          <p:nvPicPr>
            <p:cNvPr id="7" name="Picture 7" descr="Enactus Full Color smal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1833" y="5941683"/>
              <a:ext cx="1245521" cy="544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0" y="1752600"/>
            <a:ext cx="3429000" cy="198119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3886200"/>
            <a:ext cx="3429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814CD-54F2-431B-9553-595F9A8380BD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329E-D9E7-405A-B801-46FF2BDE0D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513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92278F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22BDE66F-B56F-4586-AAF2-FBD2702995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88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457200" y="63785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269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lvl1pPr>
            <a:lvl2pPr marL="457135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3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7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09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44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78" algn="l" defTabSz="91426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C765A56-0CDD-459D-8BF9-AD21090870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0096D6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51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49A942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1D51FA95-50FE-47E1-915A-377BF81C6A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1615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Interior-Slides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>
            <a:lvl1pPr algn="l">
              <a:defRPr>
                <a:solidFill>
                  <a:srgbClr val="C00000"/>
                </a:solidFill>
                <a:latin typeface="Source Sans Pro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153400" cy="53101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ource Sans Pro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>
                <a:latin typeface="Source Sans Pro" pitchFamily="34" charset="0"/>
              </a:defRPr>
            </a:lvl1pPr>
          </a:lstStyle>
          <a:p>
            <a:pPr>
              <a:defRPr/>
            </a:pPr>
            <a:fld id="{0BD8B3C6-4424-45A7-A20F-55916C1EDFE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937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13-PPT-Buffer-Slide-color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3925-0946-434E-BC68-9EEBB18AE4A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DDDC-9FEA-4B11-8B4A-E8686A77274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807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6C478-FC38-47A6-9883-C8A4BCC4E55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2AEA0-2D63-4EAA-895A-3EC4925DC0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217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CBD27-C8B9-4BBA-B1F4-4807F6F3E2C1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BB25C-CC9E-490F-B121-C17FB16F94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751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NC13-PPT-Buffer-Slide-colors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88" y="1524000"/>
            <a:ext cx="7250112" cy="1362075"/>
          </a:xfrm>
        </p:spPr>
        <p:txBody>
          <a:bodyPr anchor="t">
            <a:normAutofit/>
          </a:bodyPr>
          <a:lstStyle>
            <a:lvl1pPr algn="l">
              <a:defRPr sz="4800" b="0" cap="none" baseline="0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895600"/>
            <a:ext cx="7199313" cy="914400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7641C-716E-4CFA-85CC-446C894D71E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AF94-8B27-47F1-B1F8-CF8466B009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100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A9B4-EA1E-40E6-BA9F-4569DE254F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39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boyd\Downloads\National Comp Photos\Powerpoint\Powerpoint-UPDAT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3352800" cy="1698625"/>
          </a:xfrm>
        </p:spPr>
        <p:txBody>
          <a:bodyPr anchor="t">
            <a:normAutofit/>
          </a:bodyPr>
          <a:lstStyle>
            <a:lvl1pPr algn="l">
              <a:lnSpc>
                <a:spcPts val="4000"/>
              </a:lnSpc>
              <a:defRPr sz="4000" b="1" cap="all" spc="-50" baseline="0">
                <a:solidFill>
                  <a:schemeClr val="accent5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51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06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9847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37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014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702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170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506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234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58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360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68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C01ED9-1552-4E61-981B-29C1EDA926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9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058" y="1086358"/>
            <a:ext cx="8228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7202" y="1031432"/>
            <a:ext cx="7534398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4F4F51"/>
                </a:solidFill>
                <a:latin typeface="Avenir Next Cyr"/>
                <a:cs typeface="Avenir Next Cy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0593" y="6377941"/>
            <a:ext cx="2927617" cy="2790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5780"/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440" y="6377941"/>
            <a:ext cx="2104224" cy="2790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578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345780"/>
              <a:t>3/24/2019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7138" y="6377941"/>
            <a:ext cx="2104224" cy="2790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5780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345780"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11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91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5780">
        <a:defRPr>
          <a:latin typeface="+mn-lt"/>
          <a:ea typeface="+mn-ea"/>
          <a:cs typeface="+mn-cs"/>
        </a:defRPr>
      </a:lvl2pPr>
      <a:lvl3pPr marL="691561">
        <a:defRPr>
          <a:latin typeface="+mn-lt"/>
          <a:ea typeface="+mn-ea"/>
          <a:cs typeface="+mn-cs"/>
        </a:defRPr>
      </a:lvl3pPr>
      <a:lvl4pPr marL="1037341">
        <a:defRPr>
          <a:latin typeface="+mn-lt"/>
          <a:ea typeface="+mn-ea"/>
          <a:cs typeface="+mn-cs"/>
        </a:defRPr>
      </a:lvl4pPr>
      <a:lvl5pPr marL="1383121">
        <a:defRPr>
          <a:latin typeface="+mn-lt"/>
          <a:ea typeface="+mn-ea"/>
          <a:cs typeface="+mn-cs"/>
        </a:defRPr>
      </a:lvl5pPr>
      <a:lvl6pPr marL="1728902">
        <a:defRPr>
          <a:latin typeface="+mn-lt"/>
          <a:ea typeface="+mn-ea"/>
          <a:cs typeface="+mn-cs"/>
        </a:defRPr>
      </a:lvl6pPr>
      <a:lvl7pPr marL="2074682">
        <a:defRPr>
          <a:latin typeface="+mn-lt"/>
          <a:ea typeface="+mn-ea"/>
          <a:cs typeface="+mn-cs"/>
        </a:defRPr>
      </a:lvl7pPr>
      <a:lvl8pPr marL="2420463">
        <a:defRPr>
          <a:latin typeface="+mn-lt"/>
          <a:ea typeface="+mn-ea"/>
          <a:cs typeface="+mn-cs"/>
        </a:defRPr>
      </a:lvl8pPr>
      <a:lvl9pPr marL="27662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5780">
        <a:defRPr>
          <a:latin typeface="+mn-lt"/>
          <a:ea typeface="+mn-ea"/>
          <a:cs typeface="+mn-cs"/>
        </a:defRPr>
      </a:lvl2pPr>
      <a:lvl3pPr marL="691561">
        <a:defRPr>
          <a:latin typeface="+mn-lt"/>
          <a:ea typeface="+mn-ea"/>
          <a:cs typeface="+mn-cs"/>
        </a:defRPr>
      </a:lvl3pPr>
      <a:lvl4pPr marL="1037341">
        <a:defRPr>
          <a:latin typeface="+mn-lt"/>
          <a:ea typeface="+mn-ea"/>
          <a:cs typeface="+mn-cs"/>
        </a:defRPr>
      </a:lvl4pPr>
      <a:lvl5pPr marL="1383121">
        <a:defRPr>
          <a:latin typeface="+mn-lt"/>
          <a:ea typeface="+mn-ea"/>
          <a:cs typeface="+mn-cs"/>
        </a:defRPr>
      </a:lvl5pPr>
      <a:lvl6pPr marL="1728902">
        <a:defRPr>
          <a:latin typeface="+mn-lt"/>
          <a:ea typeface="+mn-ea"/>
          <a:cs typeface="+mn-cs"/>
        </a:defRPr>
      </a:lvl6pPr>
      <a:lvl7pPr marL="2074682">
        <a:defRPr>
          <a:latin typeface="+mn-lt"/>
          <a:ea typeface="+mn-ea"/>
          <a:cs typeface="+mn-cs"/>
        </a:defRPr>
      </a:lvl7pPr>
      <a:lvl8pPr marL="2420463">
        <a:defRPr>
          <a:latin typeface="+mn-lt"/>
          <a:ea typeface="+mn-ea"/>
          <a:cs typeface="+mn-cs"/>
        </a:defRPr>
      </a:lvl8pPr>
      <a:lvl9pPr marL="2766243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99BF99-330F-486D-8D1B-52BA03380E7C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C01ED9-1552-4E61-981B-29C1EDA926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8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99BF99-330F-486D-8D1B-52BA03380E7C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426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C01ED9-1552-4E61-981B-29C1EDA926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2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559F4-6199-469D-AE5C-60C461B6F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DDE9C-CC18-4EAB-A549-49B5F0873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9" name="Rectangle 3"/>
          <p:cNvSpPr>
            <a:spLocks noGrp="1" noChangeArrowheads="1"/>
          </p:cNvSpPr>
          <p:nvPr>
            <p:ph type="title"/>
          </p:nvPr>
        </p:nvSpPr>
        <p:spPr>
          <a:xfrm>
            <a:off x="233346" y="1348466"/>
            <a:ext cx="8690846" cy="2772870"/>
          </a:xfrm>
        </p:spPr>
        <p:txBody>
          <a:bodyPr rtlCol="0">
            <a:noAutofit/>
          </a:bodyPr>
          <a:lstStyle/>
          <a:p>
            <a:pPr algn="ctr"/>
            <a:r>
              <a:rPr lang="ru-RU" sz="4400" dirty="0" smtClean="0"/>
              <a:t>Интерактивный курс 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4400" dirty="0" smtClean="0"/>
              <a:t>«Развитие предпринимательских компетенций»</a:t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altLang="ru-RU" sz="4400" dirty="0">
                <a:latin typeface="+mj-lt"/>
              </a:rPr>
              <a:t/>
            </a:r>
            <a:br>
              <a:rPr lang="en-US" altLang="ru-RU" sz="4400" dirty="0">
                <a:latin typeface="+mj-lt"/>
              </a:rPr>
            </a:br>
            <a:r>
              <a:rPr lang="en-US" altLang="ru-RU" sz="4400" b="1" dirty="0">
                <a:latin typeface="Corbel" panose="020B0503020204020204" pitchFamily="34" charset="0"/>
              </a:rPr>
              <a:t/>
            </a:r>
            <a:br>
              <a:rPr lang="en-US" altLang="ru-RU" sz="4400" b="1" dirty="0">
                <a:latin typeface="Corbel" panose="020B0503020204020204" pitchFamily="34" charset="0"/>
              </a:rPr>
            </a:b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</a:t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altLang="ru-RU" sz="4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6" r:id="rId4" imgW="8686800" imgH="7391400" progId="MSDraw">
                  <p:embed/>
                </p:oleObj>
              </mc:Choice>
              <mc:Fallback>
                <p:oleObj r:id="rId4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672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03641" y="2093302"/>
            <a:ext cx="7250112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/>
              <a:t>Краткое описание</a:t>
            </a:r>
            <a:r>
              <a:rPr lang="ru-RU" sz="9600" dirty="0"/>
              <a:t/>
            </a:r>
            <a:br>
              <a:rPr lang="ru-RU" sz="9600" dirty="0"/>
            </a:br>
            <a:endParaRPr lang="ru-RU" sz="6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9A9B4-EA1E-40E6-BA9F-4569DE254F7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43391"/>
              </p:ext>
            </p:extLst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2" r:id="rId3" imgW="8686800" imgH="7391400" progId="MSDraw">
                  <p:embed/>
                </p:oleObj>
              </mc:Choice>
              <mc:Fallback>
                <p:oleObj r:id="rId3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214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199" y="1403839"/>
            <a:ext cx="8308732" cy="296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endParaRPr lang="ru-RU" sz="2800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Школьники </a:t>
            </a:r>
            <a:r>
              <a:rPr lang="ru-RU" sz="2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старших классов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Студенты </a:t>
            </a:r>
            <a:r>
              <a:rPr lang="ru-RU" sz="2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колледжей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Студенты </a:t>
            </a:r>
            <a:r>
              <a:rPr lang="ru-RU" sz="2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вузов неэкономических </a:t>
            </a:r>
            <a:r>
              <a:rPr lang="ru-RU" sz="2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специальностей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Менеджеры предприятий</a:t>
            </a:r>
            <a:endParaRPr lang="ru-RU" sz="2600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457199" y="573577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9A942"/>
                </a:solidFill>
                <a:effectLst/>
                <a:uLnTx/>
                <a:uFillTx/>
                <a:ea typeface="+mj-ea"/>
                <a:cs typeface="+mj-cs"/>
              </a:rPr>
              <a:t>Основные аудитории: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49A942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7398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0740" y="2128471"/>
            <a:ext cx="8340359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 smtClean="0"/>
              <a:t>Курс: </a:t>
            </a:r>
            <a:br>
              <a:rPr lang="ru-RU" sz="6600" dirty="0" smtClean="0"/>
            </a:br>
            <a:endParaRPr lang="ru-RU" sz="6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9A9B4-EA1E-40E6-BA9F-4569DE254F7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43391"/>
              </p:ext>
            </p:extLst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6" r:id="rId3" imgW="8686800" imgH="7391400" progId="MSDraw">
                  <p:embed/>
                </p:oleObj>
              </mc:Choice>
              <mc:Fallback>
                <p:oleObj r:id="rId3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08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2080" y="355110"/>
            <a:ext cx="7337182" cy="62324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300" b="1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Содержание:</a:t>
            </a:r>
          </a:p>
          <a:p>
            <a:pPr algn="ctr"/>
            <a:r>
              <a:rPr lang="ru-RU" sz="33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 </a:t>
            </a:r>
          </a:p>
          <a:p>
            <a:r>
              <a:rPr lang="ru-RU" sz="33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Минимум </a:t>
            </a:r>
            <a:r>
              <a:rPr lang="ru-RU" sz="3300" dirty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базовых понятий </a:t>
            </a:r>
            <a:r>
              <a:rPr lang="ru-RU" sz="33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  экономики </a:t>
            </a:r>
            <a:r>
              <a:rPr lang="ru-RU" sz="3300" dirty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и </a:t>
            </a:r>
            <a:r>
              <a:rPr lang="ru-RU" sz="33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элементов управления </a:t>
            </a:r>
          </a:p>
          <a:p>
            <a:endParaRPr lang="ru-RU" sz="3300" dirty="0" smtClean="0">
              <a:solidFill>
                <a:srgbClr val="49A942"/>
              </a:solidFill>
              <a:latin typeface="Source Sans Pro" pitchFamily="34" charset="0"/>
              <a:ea typeface="+mj-ea"/>
              <a:cs typeface="+mj-cs"/>
            </a:endParaRPr>
          </a:p>
          <a:p>
            <a:pPr algn="ctr"/>
            <a:r>
              <a:rPr lang="ru-RU" sz="33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urce Sans Pro" pitchFamily="34" charset="0"/>
                <a:ea typeface="+mj-ea"/>
                <a:cs typeface="+mj-cs"/>
              </a:rPr>
              <a:t>Форматы обучения</a:t>
            </a:r>
            <a:r>
              <a:rPr lang="ru-RU" sz="3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urce Sans Pro" pitchFamily="34" charset="0"/>
                <a:ea typeface="+mj-ea"/>
                <a:cs typeface="+mj-cs"/>
              </a:rPr>
              <a:t>: </a:t>
            </a:r>
          </a:p>
          <a:p>
            <a:pPr algn="ctr"/>
            <a:endParaRPr lang="ru-RU" sz="3300" dirty="0" smtClean="0">
              <a:solidFill>
                <a:schemeClr val="tx2">
                  <a:lumMod val="60000"/>
                  <a:lumOff val="40000"/>
                </a:schemeClr>
              </a:solidFill>
              <a:latin typeface="Source Sans Pro" pitchFamily="34" charset="0"/>
              <a:ea typeface="+mj-ea"/>
              <a:cs typeface="+mj-cs"/>
            </a:endParaRPr>
          </a:p>
          <a:p>
            <a:r>
              <a:rPr lang="ru-RU" sz="3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urce Sans Pro" pitchFamily="34" charset="0"/>
                <a:ea typeface="+mj-ea"/>
                <a:cs typeface="+mj-cs"/>
              </a:rPr>
              <a:t>лекции, семинары, </a:t>
            </a:r>
            <a:r>
              <a:rPr lang="ru-RU" sz="33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Source Sans Pro" pitchFamily="34" charset="0"/>
                <a:ea typeface="+mj-ea"/>
                <a:cs typeface="+mj-cs"/>
              </a:rPr>
              <a:t>вебинары</a:t>
            </a:r>
            <a:r>
              <a:rPr lang="ru-RU" sz="3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urce Sans Pro" pitchFamily="34" charset="0"/>
                <a:ea typeface="+mj-ea"/>
                <a:cs typeface="+mj-cs"/>
              </a:rPr>
              <a:t>, онлайн доступ к видео материалам. </a:t>
            </a:r>
            <a:endParaRPr lang="ru-RU" sz="3300" dirty="0">
              <a:solidFill>
                <a:schemeClr val="tx2">
                  <a:lumMod val="60000"/>
                  <a:lumOff val="40000"/>
                </a:schemeClr>
              </a:solidFill>
              <a:latin typeface="Source Sans Pro" pitchFamily="34" charset="0"/>
              <a:ea typeface="+mj-ea"/>
              <a:cs typeface="+mj-cs"/>
            </a:endParaRPr>
          </a:p>
          <a:p>
            <a:r>
              <a:rPr lang="ru-RU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 </a:t>
            </a:r>
          </a:p>
          <a:p>
            <a:endParaRPr lang="ru-RU" sz="24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ru-RU" sz="2400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ru-RU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 </a:t>
            </a:r>
          </a:p>
        </p:txBody>
      </p:sp>
      <p:pic>
        <p:nvPicPr>
          <p:cNvPr id="2052" name="Picture 4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" t="9203" r="5974" b="13806"/>
          <a:stretch/>
        </p:blipFill>
        <p:spPr bwMode="auto">
          <a:xfrm>
            <a:off x="6031524" y="4958250"/>
            <a:ext cx="2505807" cy="162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9888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4445" y="526565"/>
            <a:ext cx="8212017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 </a:t>
            </a:r>
            <a:r>
              <a:rPr lang="ru-RU" sz="30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Интерактивный обучающий инструмент: </a:t>
            </a:r>
          </a:p>
          <a:p>
            <a:pPr algn="ctr"/>
            <a:endParaRPr lang="ru-RU" sz="3000" dirty="0" smtClean="0">
              <a:solidFill>
                <a:srgbClr val="49A942"/>
              </a:solidFill>
              <a:latin typeface="Source Sans Pro" pitchFamily="34" charset="0"/>
              <a:ea typeface="+mj-ea"/>
              <a:cs typeface="+mj-cs"/>
            </a:endParaRPr>
          </a:p>
          <a:p>
            <a:r>
              <a:rPr lang="ru-RU" sz="30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Образовательный онлайн-комплекс МЭКОМ</a:t>
            </a:r>
            <a:endParaRPr lang="ru-RU" sz="3000" dirty="0">
              <a:solidFill>
                <a:srgbClr val="49A942"/>
              </a:solidFill>
              <a:latin typeface="Source Sans Pro" pitchFamily="34" charset="0"/>
              <a:ea typeface="+mj-ea"/>
              <a:cs typeface="+mj-cs"/>
            </a:endParaRPr>
          </a:p>
          <a:p>
            <a:r>
              <a:rPr lang="ru-RU" sz="20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(Моделирование </a:t>
            </a:r>
            <a:r>
              <a:rPr lang="ru-RU" sz="2000" dirty="0" err="1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ЭКОномики</a:t>
            </a:r>
            <a:r>
              <a:rPr lang="ru-RU" sz="20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 </a:t>
            </a:r>
            <a:r>
              <a:rPr lang="ru-RU" sz="2000" dirty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и М</a:t>
            </a:r>
            <a:r>
              <a:rPr lang="ru-RU" sz="2000" dirty="0" smtClean="0">
                <a:solidFill>
                  <a:srgbClr val="49A942"/>
                </a:solidFill>
                <a:latin typeface="Source Sans Pro" pitchFamily="34" charset="0"/>
                <a:ea typeface="+mj-ea"/>
                <a:cs typeface="+mj-cs"/>
              </a:rPr>
              <a:t>енеджмента) </a:t>
            </a:r>
            <a:endParaRPr lang="ru-RU" sz="2000" dirty="0">
              <a:solidFill>
                <a:srgbClr val="49A942"/>
              </a:solidFill>
              <a:latin typeface="Source Sans Pro" pitchFamily="34" charset="0"/>
              <a:ea typeface="+mj-ea"/>
              <a:cs typeface="+mj-cs"/>
            </a:endParaRPr>
          </a:p>
          <a:p>
            <a:endParaRPr lang="ru-RU" sz="3000" dirty="0">
              <a:solidFill>
                <a:srgbClr val="49A942"/>
              </a:solidFill>
              <a:latin typeface="Source Sans Pro" pitchFamily="34" charset="0"/>
              <a:ea typeface="+mj-ea"/>
              <a:cs typeface="+mj-cs"/>
            </a:endParaRPr>
          </a:p>
        </p:txBody>
      </p:sp>
      <p:pic>
        <p:nvPicPr>
          <p:cNvPr id="2060" name="Picture 12" descr="ÐÐ°ÑÑÐ¸Ð½ÐºÐ¸ Ð¿Ð¾ Ð·Ð°Ð¿ÑÐ¾ÑÑ Ð¿ÑÐ°ÐºÑÐ¸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6" y="3591028"/>
            <a:ext cx="2848706" cy="284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2067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77292" y="184902"/>
            <a:ext cx="7402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МЭКОМ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4633" y="785759"/>
            <a:ext cx="7294914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727" y="4336009"/>
            <a:ext cx="2816651" cy="19153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961" y="958461"/>
            <a:ext cx="8287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Программный комплекс, 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pPr algn="ctr"/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моделирующий 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конкуренцию фирм 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pPr algn="ctr"/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на 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рынке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любого заданного товара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. </a:t>
            </a:r>
          </a:p>
        </p:txBody>
      </p:sp>
      <p:pic>
        <p:nvPicPr>
          <p:cNvPr id="102402" name="Рисунок 1" descr="Картинки по запросу эвм четвертого покол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1" y="2951203"/>
            <a:ext cx="4351281" cy="330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647" y="2448099"/>
            <a:ext cx="4933067" cy="298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41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19380" y="478631"/>
            <a:ext cx="82905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Если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Вы </a:t>
            </a: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– преподаватель,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тренер, консультант, </a:t>
            </a:r>
            <a:endParaRPr lang="ru-RU" sz="20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МЭКОМ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станет для Вас </a:t>
            </a: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эффективным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, современным </a:t>
            </a:r>
            <a:endParaRPr lang="ru-RU" sz="20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инструментом в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обучении основам экономики и бизнеса.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0" y="2066566"/>
            <a:ext cx="4118563" cy="28701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r="4658"/>
          <a:stretch/>
        </p:blipFill>
        <p:spPr>
          <a:xfrm>
            <a:off x="443911" y="5038725"/>
            <a:ext cx="2375825" cy="1485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555" y="4936690"/>
            <a:ext cx="2281517" cy="1587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44" y="2066566"/>
            <a:ext cx="4161824" cy="2870124"/>
          </a:xfrm>
          <a:prstGeom prst="rect">
            <a:avLst/>
          </a:prstGeom>
        </p:spPr>
      </p:pic>
      <p:pic>
        <p:nvPicPr>
          <p:cNvPr id="63533" name="Picture 45" descr="Картинки по запросу преподаватель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92" y="5022947"/>
            <a:ext cx="2254250" cy="150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33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4"/>
          <p:cNvSpPr>
            <a:spLocks noGrp="1"/>
          </p:cNvSpPr>
          <p:nvPr>
            <p:ph type="title"/>
          </p:nvPr>
        </p:nvSpPr>
        <p:spPr>
          <a:xfrm>
            <a:off x="548053" y="2649416"/>
            <a:ext cx="7628792" cy="1362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60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Основные цели </a:t>
            </a:r>
            <a:r>
              <a:rPr lang="ru-RU" altLang="ru-RU" sz="60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курса </a:t>
            </a:r>
            <a:endParaRPr lang="en-US" altLang="ru-RU" sz="6000" b="1" dirty="0" smtClean="0">
              <a:solidFill>
                <a:srgbClr val="F8971D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43391"/>
              </p:ext>
            </p:extLst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0" r:id="rId3" imgW="8686800" imgH="7391400" progId="MSDraw">
                  <p:embed/>
                </p:oleObj>
              </mc:Choice>
              <mc:Fallback>
                <p:oleObj r:id="rId3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</a:t>
            </a:r>
          </a:p>
          <a:p>
            <a:pPr marL="0" marR="0" lvl="0" indent="0" algn="ctr" defTabSz="6858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kumimoji="0" lang="ru-RU" sz="1050" b="0" i="0" u="none" strike="noStrike" kern="1200" cap="none" spc="-15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01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" y="567103"/>
            <a:ext cx="8880233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Развитие предпринимательских компетенций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Практическое освоение элементов предпринимательской деятельности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Формирование базовых представлений об основах экономики и предпринимательства (систематизированный комплексный ликбез)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Интерактивное знакомство с принципами формирования рынка и работы рыночных механизмов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Практическое знакомство с основами управления компанией, расчетом  ресурсов и затрат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Выработка навыков принятия обоснованных управленческих решений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Получение практического опыта анализа финансового отчетной документации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360363" algn="l"/>
              </a:tabLst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Повышение финансовой грамотности</a:t>
            </a:r>
          </a:p>
        </p:txBody>
      </p:sp>
      <p:pic>
        <p:nvPicPr>
          <p:cNvPr id="5122" name="Picture 2" descr="ÐÐ°ÑÑÐ¸Ð½ÐºÐ¸ Ð¿Ð¾ Ð·Ð°Ð¿ÑÐ¾ÑÑ ÑÐµÐ»Ñ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12" y="79130"/>
            <a:ext cx="1561515" cy="97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0194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Картинки по запросу организаторские способн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028" y="2620108"/>
            <a:ext cx="3641603" cy="2731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3" name="Picture 7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69" y="2620108"/>
            <a:ext cx="3641602" cy="2731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89369" y="1057117"/>
            <a:ext cx="364160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Участник </a:t>
            </a:r>
          </a:p>
          <a:p>
            <a:pPr algn="ctr"/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Турниров МЭКОМ</a:t>
            </a:r>
          </a:p>
          <a:p>
            <a:endParaRPr lang="ru-RU" sz="2000" b="1" dirty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66028" y="1057116"/>
            <a:ext cx="364160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Организатор </a:t>
            </a:r>
          </a:p>
          <a:p>
            <a:pPr algn="ctr"/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Турниров МЭКОМ</a:t>
            </a:r>
          </a:p>
          <a:p>
            <a:endParaRPr lang="ru-RU" sz="2000" b="1" dirty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3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7292" y="500203"/>
            <a:ext cx="84887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Соревноваться в МЭКОМ Вы будете не с компьютером, а с живыми участниками, управляющими собственными компаниями. </a:t>
            </a:r>
            <a:endParaRPr lang="ru-RU" sz="20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Компьютер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в МЭКОМ - лишь инструмент для обработки решений всех участников турнира.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91" y="2773542"/>
            <a:ext cx="5420577" cy="361145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999" y="4734896"/>
            <a:ext cx="2688072" cy="19989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7292" y="184902"/>
            <a:ext cx="7402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507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21985" y="295268"/>
            <a:ext cx="808428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Участие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в турнирах МЭКОМ - исключительно эффективный способ 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повышения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финансовой грамотности участников. 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Соревновательный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формат турниров требует не беглого знакомства</a:t>
            </a:r>
          </a:p>
          <a:p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с элементами финансовой деятельности,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а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их серьёзного освоения 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и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практического применения.</a:t>
            </a:r>
          </a:p>
        </p:txBody>
      </p:sp>
      <p:pic>
        <p:nvPicPr>
          <p:cNvPr id="58370" name="Picture 2" descr="Картинки по запросу повышение финансовой грамотности в соревнования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85" y="2988436"/>
            <a:ext cx="7512867" cy="31749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72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636" y="1626579"/>
            <a:ext cx="8713179" cy="427809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360363" algn="l"/>
              </a:tabLst>
            </a:pP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Специфика курса - комплексное освоение базовых понятий и управленческих принципов в соревновательном формате на интерактивном онлайн-комплексе. 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  <a:tabLst>
                <a:tab pos="360363" algn="l"/>
              </a:tabLst>
            </a:pP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Соревновательный формат МЭКОМ эффективно создает устойчивую во времени мотивацию к освоению курса и развитию компетенций.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  <a:tabLst>
                <a:tab pos="360363" algn="l"/>
              </a:tabLst>
            </a:pP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Онлайн формат программы МЭКОМ обеспечивает возможность работы для студентов и преподавателей через любые гаджеты, имеющие выход в интернет.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Доступ к программе - 24 часа в сутки, 7 дней в неделю. 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  <a:tabLst>
                <a:tab pos="360363" algn="l"/>
              </a:tabLst>
            </a:pP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Турниры на портале МЭКОМ, сочетающие учебный и соревновательные форматы, могут иметь </a:t>
            </a:r>
            <a:r>
              <a:rPr lang="ru-RU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любую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продолжительность и проводиться в </a:t>
            </a:r>
            <a:r>
              <a:rPr lang="ru-RU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любое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удобное время, что существенно для программ дополнительного образования и онлайн курсов. </a:t>
            </a:r>
          </a:p>
          <a:p>
            <a:pPr>
              <a:spcAft>
                <a:spcPts val="0"/>
              </a:spcAft>
              <a:tabLst>
                <a:tab pos="360363" algn="l"/>
              </a:tabLst>
            </a:pPr>
            <a:endParaRPr lang="ru-RU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8194" name="Picture 2" descr="ÐÐ°ÑÑÐ¸Ð½ÐºÐ¸ Ð¿Ð¾ Ð·Ð°Ð¿ÑÐ¾ÑÑ Ð¿ÑÐµÐ¸Ð¼ÑÑÐµÑÑÐ²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6" y="61546"/>
            <a:ext cx="1565033" cy="15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3388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0" name="Picture 6" descr="Картинки по запросу успех в жизни челове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2" y="5084985"/>
            <a:ext cx="2362901" cy="160892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56142" y="403724"/>
            <a:ext cx="89076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МЭКОМ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даёт уникальную возможность получать удовольствие, </a:t>
            </a:r>
            <a:endParaRPr lang="ru-RU" sz="20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изучая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основы экономики и </a:t>
            </a: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бизнеса в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ходе азартной увлекательной </a:t>
            </a:r>
            <a:endParaRPr lang="ru-RU" sz="2000" dirty="0" smtClean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борьбы, в </a:t>
            </a: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Segoe UI Light" panose="020B0502040204020203" pitchFamily="34" charset="0"/>
              </a:rPr>
              <a:t>любое время дня и ночи, в любой точке земного шара.</a:t>
            </a:r>
          </a:p>
        </p:txBody>
      </p:sp>
      <p:pic>
        <p:nvPicPr>
          <p:cNvPr id="62468" name="Picture 4" descr="Картинки по запросу успех в жизни челове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315" y="2161981"/>
            <a:ext cx="4258729" cy="283915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599" y="5101328"/>
            <a:ext cx="2390363" cy="15925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"/>
          <a:stretch/>
        </p:blipFill>
        <p:spPr>
          <a:xfrm>
            <a:off x="6382519" y="5090166"/>
            <a:ext cx="2401903" cy="160374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62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615462" y="2139461"/>
            <a:ext cx="7762997" cy="13620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60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Содержание </a:t>
            </a:r>
            <a:br>
              <a:rPr lang="ru-RU" altLang="ru-RU" sz="60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altLang="ru-RU" sz="60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курса</a:t>
            </a:r>
            <a:endParaRPr lang="ru-RU" altLang="ru-RU" sz="60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1" r:id="rId3" imgW="8686800" imgH="7391400" progId="MSDraw">
                  <p:embed/>
                </p:oleObj>
              </mc:Choice>
              <mc:Fallback>
                <p:oleObj r:id="rId3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117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282818" y="309807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2278F"/>
                </a:solidFill>
                <a:latin typeface="Source Sans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Минимум </a:t>
            </a:r>
            <a:r>
              <a:rPr lang="ru-RU" sz="22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базовых понятий </a:t>
            </a:r>
            <a:r>
              <a:rPr lang="ru-RU" sz="22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экономики: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45438"/>
              </p:ext>
            </p:extLst>
          </p:nvPr>
        </p:nvGraphicFramePr>
        <p:xfrm>
          <a:off x="372206" y="1107830"/>
          <a:ext cx="8244255" cy="458237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733262"/>
                <a:gridCol w="7510993"/>
              </a:tblGrid>
              <a:tr h="532038">
                <a:tc>
                  <a:txBody>
                    <a:bodyPr/>
                    <a:lstStyle/>
                    <a:p>
                      <a:pPr marL="0" algn="ctr" defTabSz="300038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1.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Спрос. Величина спроса.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6432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Предложение.  Величина предложения.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6432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3.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Взаимодействие спроса и предложения. Рыночная цена.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6432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4.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Рынок. Рыночный механизм. Рыночная экономика. Структуры рыночной конкуренции.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6432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5.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Альтернативная стоимость решений.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3157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6.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Производство. 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Выручка. Затраты (издержки). Фиксированные затраты. Переменные затраты.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Прибыль.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3684">
                <a:tc>
                  <a:txBody>
                    <a:bodyPr/>
                    <a:lstStyle/>
                    <a:p>
                      <a:pPr marL="0" algn="ctr"/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7.</a:t>
                      </a:r>
                      <a:endParaRPr lang="ru-RU" sz="1700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Разделение труда</a:t>
                      </a:r>
                      <a:r>
                        <a:rPr lang="ru-RU" sz="1700" kern="1200" baseline="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и С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пециализация. </a:t>
                      </a:r>
                    </a:p>
                    <a:p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Взаимозависимость и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импортозамещение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675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95299" y="388937"/>
            <a:ext cx="949276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2278F"/>
                </a:solidFill>
                <a:latin typeface="Source Sans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Портал онлайн-комплекса МЭКОМ</a:t>
            </a:r>
            <a:endParaRPr lang="ru-RU" sz="22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346" t="5213" r="22019" b="31026"/>
          <a:stretch/>
        </p:blipFill>
        <p:spPr>
          <a:xfrm>
            <a:off x="495299" y="1257299"/>
            <a:ext cx="7719410" cy="48885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0999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93430" y="221883"/>
            <a:ext cx="949276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2278F"/>
                </a:solidFill>
                <a:latin typeface="Source Sans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МЭКОМ</a:t>
            </a:r>
            <a:endParaRPr lang="ru-RU" sz="22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430" y="937845"/>
            <a:ext cx="856370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Участие в учебно-соревновательных турнирах МЭКОМ</a:t>
            </a:r>
            <a:r>
              <a:rPr 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дает серьезную практику в направлениях:</a:t>
            </a:r>
          </a:p>
          <a:p>
            <a:endParaRPr lang="ru-RU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бизнес-планирование, разработка тактики и стратегии компании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анализ рыночной ситуации и стратегии конкурентов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выработка и корректировка маркетинговой политики и вложений в НИОКР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анализ производственных и рыночных показателей компании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прогнозирование спроса, предложения и рыночных цен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расчет и принятие управленческих решений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прогнозирование выручки, затрат, прибыли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60574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9" name="Rectangle 3"/>
          <p:cNvSpPr>
            <a:spLocks noGrp="1" noChangeArrowheads="1"/>
          </p:cNvSpPr>
          <p:nvPr>
            <p:ph type="title"/>
          </p:nvPr>
        </p:nvSpPr>
        <p:spPr>
          <a:xfrm>
            <a:off x="532285" y="1788082"/>
            <a:ext cx="8229599" cy="2772870"/>
          </a:xfrm>
        </p:spPr>
        <p:txBody>
          <a:bodyPr rtlCol="0">
            <a:noAutofit/>
          </a:bodyPr>
          <a:lstStyle/>
          <a:p>
            <a:pPr algn="ctr"/>
            <a:r>
              <a:rPr lang="ru-RU" sz="6000" dirty="0" smtClean="0"/>
              <a:t>Измерения и оценки </a:t>
            </a:r>
            <a:r>
              <a:rPr lang="ru-RU" sz="6000" dirty="0"/>
              <a:t>результатов </a:t>
            </a:r>
            <a:r>
              <a:rPr lang="ru-RU" sz="6000" dirty="0" smtClean="0"/>
              <a:t>обучения</a:t>
            </a:r>
            <a:r>
              <a:rPr lang="ru-RU" sz="6000" dirty="0"/>
              <a:t/>
            </a:r>
            <a:br>
              <a:rPr lang="ru-RU" sz="6000" dirty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en-US" altLang="ru-RU" sz="4400" dirty="0">
                <a:latin typeface="+mj-lt"/>
              </a:rPr>
              <a:t/>
            </a:r>
            <a:br>
              <a:rPr lang="en-US" altLang="ru-RU" sz="4400" dirty="0">
                <a:latin typeface="+mj-lt"/>
              </a:rPr>
            </a:br>
            <a:r>
              <a:rPr lang="en-US" altLang="ru-RU" sz="4400" b="1" dirty="0">
                <a:latin typeface="Corbel" panose="020B0503020204020204" pitchFamily="34" charset="0"/>
              </a:rPr>
              <a:t/>
            </a:r>
            <a:br>
              <a:rPr lang="en-US" altLang="ru-RU" sz="4400" b="1" dirty="0">
                <a:latin typeface="Corbel" panose="020B0503020204020204" pitchFamily="34" charset="0"/>
              </a:rPr>
            </a:b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</a:t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altLang="ru-RU" sz="4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43391"/>
              </p:ext>
            </p:extLst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8" r:id="rId4" imgW="8686800" imgH="7391400" progId="MSDraw">
                  <p:embed/>
                </p:oleObj>
              </mc:Choice>
              <mc:Fallback>
                <p:oleObj r:id="rId4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941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5052" y="187215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Автоматизированные оценки участников заложены в алгоритмы МЭКОМ: </a:t>
            </a:r>
          </a:p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ru-RU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Онлайн-комплекс рассчитывает численные результаты участия каждого студента в турнире МЭКОМ в виде нескольких числовых показателей.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Оценка делается регулярно по итогам каждого этапа, носит объективный характер, не требует участия преподавателя в расчетах.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Преподаватель курса в зависимости от поставленных задач и особенности аудитории может выбирать для оценки результатов один или несколько числовых показателей.   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15052" y="268473"/>
            <a:ext cx="8644310" cy="84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96D6"/>
                </a:solidFill>
                <a:latin typeface="Source Sans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2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Уровень </a:t>
            </a:r>
            <a:r>
              <a:rPr lang="ru-RU" altLang="ru-RU" sz="2200" b="1" dirty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полученных знаний и навыков, умение использовать их для </a:t>
            </a:r>
            <a:r>
              <a:rPr lang="ru-RU" altLang="ru-RU" sz="22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анализа ситуаций </a:t>
            </a:r>
            <a:r>
              <a:rPr lang="ru-RU" altLang="ru-RU" sz="2200" b="1" dirty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 выработки решений регулярно оцениваются в </a:t>
            </a:r>
            <a:r>
              <a:rPr lang="ru-RU" altLang="ru-RU" sz="22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ходе курса. </a:t>
            </a:r>
            <a:endParaRPr lang="ru-RU" altLang="ru-RU" sz="2200" b="1" dirty="0">
              <a:solidFill>
                <a:srgbClr val="0070C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3074" name="Picture 2" descr="ÐÐ½Ð¾Ð³Ð¾Ð²Ð°ÑÐ¸Ð°Ð½ÑÐ½Ð¾Ðµ ÑÐµÑÑÐ¸ÑÐ¾Ð²Ð°Ð½Ð¸Ðµ (MV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448" y="5431186"/>
            <a:ext cx="975204" cy="96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225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9" name="Rectangle 3"/>
          <p:cNvSpPr>
            <a:spLocks noGrp="1" noChangeArrowheads="1"/>
          </p:cNvSpPr>
          <p:nvPr>
            <p:ph type="title"/>
          </p:nvPr>
        </p:nvSpPr>
        <p:spPr>
          <a:xfrm>
            <a:off x="544643" y="495079"/>
            <a:ext cx="4440591" cy="1171695"/>
          </a:xfrm>
        </p:spPr>
        <p:txBody>
          <a:bodyPr rtlCol="0">
            <a:noAutofit/>
          </a:bodyPr>
          <a:lstStyle/>
          <a:p>
            <a:r>
              <a:rPr lang="ru-RU" sz="4000" dirty="0" smtClean="0"/>
              <a:t>МЦЭБО</a:t>
            </a:r>
            <a:r>
              <a:rPr lang="en-US" altLang="ru-RU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</a:t>
            </a: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ru-RU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alt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74145" y="5891002"/>
            <a:ext cx="1480842" cy="81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43391"/>
              </p:ext>
            </p:extLst>
          </p:nvPr>
        </p:nvGraphicFramePr>
        <p:xfrm>
          <a:off x="8249501" y="5901039"/>
          <a:ext cx="454407" cy="39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0" r:id="rId4" imgW="8686800" imgH="7391400" progId="MSDraw">
                  <p:embed/>
                </p:oleObj>
              </mc:Choice>
              <mc:Fallback>
                <p:oleObj r:id="rId4" imgW="8686800" imgH="7391400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9501" y="5901039"/>
                        <a:ext cx="454407" cy="39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>
          <a:xfrm>
            <a:off x="7142406" y="6233239"/>
            <a:ext cx="2668595" cy="582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©</a:t>
            </a:r>
          </a:p>
          <a:p>
            <a:pPr>
              <a:lnSpc>
                <a:spcPts val="13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 Ц Э Б О</a:t>
            </a:r>
            <a:endParaRPr lang="ru-RU" sz="105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643" y="1580520"/>
            <a:ext cx="306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+7-985-260-01-00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icebe@icebe.ru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4786" y="2786930"/>
            <a:ext cx="4572001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500" dirty="0">
                <a:solidFill>
                  <a:schemeClr val="bg1"/>
                </a:solidFill>
              </a:rPr>
              <a:t>Сайт МЦЭБО:</a:t>
            </a:r>
            <a:r>
              <a:rPr lang="en-US" altLang="ru-RU" sz="2500" dirty="0">
                <a:solidFill>
                  <a:schemeClr val="bg1"/>
                </a:solidFill>
              </a:rPr>
              <a:t/>
            </a:r>
            <a:br>
              <a:rPr lang="en-US" altLang="ru-RU" sz="2500" dirty="0">
                <a:solidFill>
                  <a:schemeClr val="bg1"/>
                </a:solidFill>
              </a:rPr>
            </a:br>
            <a:r>
              <a:rPr lang="ru-RU" altLang="ru-RU" sz="2500" dirty="0">
                <a:solidFill>
                  <a:schemeClr val="bg1"/>
                </a:solidFill>
              </a:rPr>
              <a:t> </a:t>
            </a:r>
            <a:br>
              <a:rPr lang="ru-RU" altLang="ru-RU" sz="2500" dirty="0">
                <a:solidFill>
                  <a:schemeClr val="bg1"/>
                </a:solidFill>
              </a:rPr>
            </a:br>
            <a:r>
              <a:rPr lang="ru-RU" altLang="ru-RU" sz="2500" dirty="0">
                <a:solidFill>
                  <a:schemeClr val="bg1"/>
                </a:solidFill>
              </a:rPr>
              <a:t>Портал МЭКОМ:</a:t>
            </a:r>
            <a:br>
              <a:rPr lang="ru-RU" altLang="ru-RU" sz="2500" dirty="0">
                <a:solidFill>
                  <a:schemeClr val="bg1"/>
                </a:solidFill>
              </a:rPr>
            </a:br>
            <a:r>
              <a:rPr lang="en-US" altLang="ru-RU" sz="2500" dirty="0">
                <a:solidFill>
                  <a:schemeClr val="bg1"/>
                </a:solidFill>
              </a:rPr>
              <a:t/>
            </a:r>
            <a:br>
              <a:rPr lang="en-US" altLang="ru-RU" sz="2500" dirty="0">
                <a:solidFill>
                  <a:schemeClr val="bg1"/>
                </a:solidFill>
              </a:rPr>
            </a:br>
            <a:r>
              <a:rPr lang="ru-RU" altLang="ru-RU" sz="2500" dirty="0">
                <a:solidFill>
                  <a:schemeClr val="bg1"/>
                </a:solidFill>
              </a:rPr>
              <a:t>Сайт </a:t>
            </a:r>
            <a:r>
              <a:rPr lang="en-US" altLang="ru-RU" sz="2500" dirty="0" err="1" smtClean="0">
                <a:solidFill>
                  <a:schemeClr val="bg1"/>
                </a:solidFill>
              </a:rPr>
              <a:t>Enactus</a:t>
            </a:r>
            <a:r>
              <a:rPr lang="ru-RU" altLang="ru-RU" sz="2500" dirty="0" smtClean="0">
                <a:solidFill>
                  <a:schemeClr val="bg1"/>
                </a:solidFill>
              </a:rPr>
              <a:t>:</a:t>
            </a:r>
            <a:endParaRPr lang="ru-RU" altLang="ru-RU" sz="25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39203" y="2743645"/>
            <a:ext cx="208897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u="sng" dirty="0" smtClean="0">
                <a:solidFill>
                  <a:schemeClr val="bg1"/>
                </a:solidFill>
              </a:rPr>
              <a:t>www.icebe.ru</a:t>
            </a:r>
            <a:endParaRPr lang="ru-RU" sz="2500" u="sng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10359" y="3556371"/>
            <a:ext cx="267727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u="sng" dirty="0" smtClean="0">
                <a:solidFill>
                  <a:schemeClr val="bg1"/>
                </a:solidFill>
              </a:rPr>
              <a:t>www.mecom.club</a:t>
            </a:r>
            <a:endParaRPr lang="ru-RU" sz="2500" u="sng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04038" y="4414684"/>
            <a:ext cx="308924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u="sng" dirty="0" smtClean="0">
                <a:solidFill>
                  <a:schemeClr val="bg1"/>
                </a:solidFill>
              </a:rPr>
              <a:t>www.enactus-rus.ru</a:t>
            </a:r>
            <a:endParaRPr lang="ru-RU" sz="25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74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4258</TotalTime>
  <Words>633</Words>
  <Application>Microsoft Office PowerPoint</Application>
  <PresentationFormat>Экран (4:3)</PresentationFormat>
  <Paragraphs>144</Paragraphs>
  <Slides>22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8" baseType="lpstr">
      <vt:lpstr>Arial</vt:lpstr>
      <vt:lpstr>Avenir Next Cyr</vt:lpstr>
      <vt:lpstr>Calibri</vt:lpstr>
      <vt:lpstr>Corbel</vt:lpstr>
      <vt:lpstr>Segoe UI Light</vt:lpstr>
      <vt:lpstr>Segoe UI Semilight</vt:lpstr>
      <vt:lpstr>Source Sans Pro</vt:lpstr>
      <vt:lpstr>Tahoma</vt:lpstr>
      <vt:lpstr>Times New Roman</vt:lpstr>
      <vt:lpstr>Wingdings</vt:lpstr>
      <vt:lpstr>Custom Design</vt:lpstr>
      <vt:lpstr>2_Office Theme</vt:lpstr>
      <vt:lpstr>1_Custom Design</vt:lpstr>
      <vt:lpstr>2_Custom Design</vt:lpstr>
      <vt:lpstr>Тема Office</vt:lpstr>
      <vt:lpstr>MSDraw</vt:lpstr>
      <vt:lpstr>Интерактивный курс   «Развитие предпринимательских компетенций»                            </vt:lpstr>
      <vt:lpstr>Краткое описание </vt:lpstr>
      <vt:lpstr>Презентация PowerPoint</vt:lpstr>
      <vt:lpstr>Курс:  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цели курса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 курса</vt:lpstr>
      <vt:lpstr>Презентация PowerPoint</vt:lpstr>
      <vt:lpstr>Презентация PowerPoint</vt:lpstr>
      <vt:lpstr>Презентация PowerPoint</vt:lpstr>
      <vt:lpstr>Измерения и оценки результатов обучения                           </vt:lpstr>
      <vt:lpstr>Презентация PowerPoint</vt:lpstr>
      <vt:lpstr>МЦЭБО     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Enactus Россия   Календарь 2018 -2019</dc:title>
  <dc:creator>Мария</dc:creator>
  <cp:lastModifiedBy>Мария</cp:lastModifiedBy>
  <cp:revision>114</cp:revision>
  <dcterms:created xsi:type="dcterms:W3CDTF">2019-03-05T08:16:20Z</dcterms:created>
  <dcterms:modified xsi:type="dcterms:W3CDTF">2019-03-24T08:58:28Z</dcterms:modified>
</cp:coreProperties>
</file>